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1" r:id="rId7"/>
    <p:sldId id="264" r:id="rId8"/>
    <p:sldId id="265" r:id="rId9"/>
    <p:sldId id="266" r:id="rId10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9C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1E194E-6B58-42E1-83B0-3EF5C68E1CD2}" v="4" dt="2026-10-25T01:36:09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o Soto" userId="a8a3502d95073018" providerId="LiveId" clId="{45505D8B-FBEB-4D9A-8829-4594994BA47E}"/>
    <pc:docChg chg="undo custSel modSld">
      <pc:chgData name="Maximo Soto" userId="a8a3502d95073018" providerId="LiveId" clId="{45505D8B-FBEB-4D9A-8829-4594994BA47E}" dt="2026-10-25T01:39:35.614" v="187" actId="22"/>
      <pc:docMkLst>
        <pc:docMk/>
      </pc:docMkLst>
      <pc:sldChg chg="addSp delSp modSp mod">
        <pc:chgData name="Maximo Soto" userId="a8a3502d95073018" providerId="LiveId" clId="{45505D8B-FBEB-4D9A-8829-4594994BA47E}" dt="2026-10-25T01:39:35.614" v="187" actId="22"/>
        <pc:sldMkLst>
          <pc:docMk/>
          <pc:sldMk cId="0" sldId="256"/>
        </pc:sldMkLst>
        <pc:spChg chg="mod">
          <ac:chgData name="Maximo Soto" userId="a8a3502d95073018" providerId="LiveId" clId="{45505D8B-FBEB-4D9A-8829-4594994BA47E}" dt="2026-10-25T01:35:40.474" v="106" actId="20577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Maximo Soto" userId="a8a3502d95073018" providerId="LiveId" clId="{45505D8B-FBEB-4D9A-8829-4594994BA47E}" dt="2026-10-25T01:39:35.419" v="186" actId="478"/>
          <ac:spMkLst>
            <pc:docMk/>
            <pc:sldMk cId="0" sldId="256"/>
            <ac:spMk id="8" creationId="{00000000-0000-0000-0000-000000000000}"/>
          </ac:spMkLst>
        </pc:spChg>
        <pc:spChg chg="add">
          <ac:chgData name="Maximo Soto" userId="a8a3502d95073018" providerId="LiveId" clId="{45505D8B-FBEB-4D9A-8829-4594994BA47E}" dt="2026-10-25T01:39:35.614" v="187" actId="22"/>
          <ac:spMkLst>
            <pc:docMk/>
            <pc:sldMk cId="0" sldId="256"/>
            <ac:spMk id="11" creationId="{52A4812E-0CA9-1141-F88F-1E444D7E49C8}"/>
          </ac:spMkLst>
        </pc:spChg>
      </pc:sldChg>
      <pc:sldChg chg="modSp mod">
        <pc:chgData name="Maximo Soto" userId="a8a3502d95073018" providerId="LiveId" clId="{45505D8B-FBEB-4D9A-8829-4594994BA47E}" dt="2026-10-25T01:38:57.046" v="173" actId="1076"/>
        <pc:sldMkLst>
          <pc:docMk/>
          <pc:sldMk cId="0" sldId="257"/>
        </pc:sldMkLst>
        <pc:spChg chg="mod">
          <ac:chgData name="Maximo Soto" userId="a8a3502d95073018" providerId="LiveId" clId="{45505D8B-FBEB-4D9A-8829-4594994BA47E}" dt="2026-10-25T01:38:57.046" v="173" actId="1076"/>
          <ac:spMkLst>
            <pc:docMk/>
            <pc:sldMk cId="0" sldId="257"/>
            <ac:spMk id="25" creationId="{00000000-0000-0000-0000-000000000000}"/>
          </ac:spMkLst>
        </pc:spChg>
      </pc:sldChg>
      <pc:sldChg chg="addSp delSp mod">
        <pc:chgData name="Maximo Soto" userId="a8a3502d95073018" providerId="LiveId" clId="{45505D8B-FBEB-4D9A-8829-4594994BA47E}" dt="2026-10-25T01:39:04.289" v="175" actId="22"/>
        <pc:sldMkLst>
          <pc:docMk/>
          <pc:sldMk cId="0" sldId="258"/>
        </pc:sldMkLst>
        <pc:spChg chg="del">
          <ac:chgData name="Maximo Soto" userId="a8a3502d95073018" providerId="LiveId" clId="{45505D8B-FBEB-4D9A-8829-4594994BA47E}" dt="2026-10-25T01:37:35.708" v="158" actId="478"/>
          <ac:spMkLst>
            <pc:docMk/>
            <pc:sldMk cId="0" sldId="258"/>
            <ac:spMk id="21" creationId="{00000000-0000-0000-0000-000000000000}"/>
          </ac:spMkLst>
        </pc:spChg>
        <pc:spChg chg="add del">
          <ac:chgData name="Maximo Soto" userId="a8a3502d95073018" providerId="LiveId" clId="{45505D8B-FBEB-4D9A-8829-4594994BA47E}" dt="2026-10-25T01:37:39.334" v="160" actId="22"/>
          <ac:spMkLst>
            <pc:docMk/>
            <pc:sldMk cId="0" sldId="258"/>
            <ac:spMk id="23" creationId="{3A1594A9-9791-B8E2-8057-58F6CB360DF9}"/>
          </ac:spMkLst>
        </pc:spChg>
        <pc:spChg chg="add del">
          <ac:chgData name="Maximo Soto" userId="a8a3502d95073018" providerId="LiveId" clId="{45505D8B-FBEB-4D9A-8829-4594994BA47E}" dt="2026-10-25T01:39:03.565" v="174" actId="478"/>
          <ac:spMkLst>
            <pc:docMk/>
            <pc:sldMk cId="0" sldId="258"/>
            <ac:spMk id="26" creationId="{C4F8A42D-06FB-7A52-DDBF-0C76421614B6}"/>
          </ac:spMkLst>
        </pc:spChg>
        <pc:spChg chg="add">
          <ac:chgData name="Maximo Soto" userId="a8a3502d95073018" providerId="LiveId" clId="{45505D8B-FBEB-4D9A-8829-4594994BA47E}" dt="2026-10-25T01:39:04.289" v="175" actId="22"/>
          <ac:spMkLst>
            <pc:docMk/>
            <pc:sldMk cId="0" sldId="258"/>
            <ac:spMk id="28" creationId="{AE7AF081-1922-A078-8EDF-1D231564EF39}"/>
          </ac:spMkLst>
        </pc:spChg>
      </pc:sldChg>
      <pc:sldChg chg="addSp delSp mod">
        <pc:chgData name="Maximo Soto" userId="a8a3502d95073018" providerId="LiveId" clId="{45505D8B-FBEB-4D9A-8829-4594994BA47E}" dt="2026-10-25T01:39:08.030" v="177" actId="22"/>
        <pc:sldMkLst>
          <pc:docMk/>
          <pc:sldMk cId="0" sldId="259"/>
        </pc:sldMkLst>
        <pc:spChg chg="del">
          <ac:chgData name="Maximo Soto" userId="a8a3502d95073018" providerId="LiveId" clId="{45505D8B-FBEB-4D9A-8829-4594994BA47E}" dt="2026-10-25T01:38:33.157" v="165" actId="478"/>
          <ac:spMkLst>
            <pc:docMk/>
            <pc:sldMk cId="0" sldId="259"/>
            <ac:spMk id="17" creationId="{00000000-0000-0000-0000-000000000000}"/>
          </ac:spMkLst>
        </pc:spChg>
        <pc:spChg chg="add del">
          <ac:chgData name="Maximo Soto" userId="a8a3502d95073018" providerId="LiveId" clId="{45505D8B-FBEB-4D9A-8829-4594994BA47E}" dt="2026-10-25T01:39:07.760" v="176" actId="478"/>
          <ac:spMkLst>
            <pc:docMk/>
            <pc:sldMk cId="0" sldId="259"/>
            <ac:spMk id="20" creationId="{73EAA8DE-EA53-8123-8917-906C657A7FB2}"/>
          </ac:spMkLst>
        </pc:spChg>
        <pc:spChg chg="add">
          <ac:chgData name="Maximo Soto" userId="a8a3502d95073018" providerId="LiveId" clId="{45505D8B-FBEB-4D9A-8829-4594994BA47E}" dt="2026-10-25T01:39:08.030" v="177" actId="22"/>
          <ac:spMkLst>
            <pc:docMk/>
            <pc:sldMk cId="0" sldId="259"/>
            <ac:spMk id="22" creationId="{13DAC121-2D93-54EC-5ECB-06857E69C6DF}"/>
          </ac:spMkLst>
        </pc:spChg>
      </pc:sldChg>
      <pc:sldChg chg="addSp delSp mod">
        <pc:chgData name="Maximo Soto" userId="a8a3502d95073018" providerId="LiveId" clId="{45505D8B-FBEB-4D9A-8829-4594994BA47E}" dt="2026-10-25T01:39:14.333" v="181" actId="22"/>
        <pc:sldMkLst>
          <pc:docMk/>
          <pc:sldMk cId="0" sldId="261"/>
        </pc:sldMkLst>
        <pc:spChg chg="del">
          <ac:chgData name="Maximo Soto" userId="a8a3502d95073018" providerId="LiveId" clId="{45505D8B-FBEB-4D9A-8829-4594994BA47E}" dt="2026-10-25T01:38:42.128" v="169" actId="478"/>
          <ac:spMkLst>
            <pc:docMk/>
            <pc:sldMk cId="0" sldId="261"/>
            <ac:spMk id="21" creationId="{00000000-0000-0000-0000-000000000000}"/>
          </ac:spMkLst>
        </pc:spChg>
        <pc:spChg chg="add del">
          <ac:chgData name="Maximo Soto" userId="a8a3502d95073018" providerId="LiveId" clId="{45505D8B-FBEB-4D9A-8829-4594994BA47E}" dt="2026-10-25T01:39:14.133" v="180" actId="478"/>
          <ac:spMkLst>
            <pc:docMk/>
            <pc:sldMk cId="0" sldId="261"/>
            <ac:spMk id="24" creationId="{C9BB7CCE-C459-F8B1-3083-8F102F17EB1E}"/>
          </ac:spMkLst>
        </pc:spChg>
        <pc:spChg chg="add">
          <ac:chgData name="Maximo Soto" userId="a8a3502d95073018" providerId="LiveId" clId="{45505D8B-FBEB-4D9A-8829-4594994BA47E}" dt="2026-10-25T01:39:14.333" v="181" actId="22"/>
          <ac:spMkLst>
            <pc:docMk/>
            <pc:sldMk cId="0" sldId="261"/>
            <ac:spMk id="26" creationId="{60E76DC0-7866-BC70-9EED-31E8FC1AF903}"/>
          </ac:spMkLst>
        </pc:spChg>
      </pc:sldChg>
      <pc:sldChg chg="addSp delSp mod">
        <pc:chgData name="Maximo Soto" userId="a8a3502d95073018" providerId="LiveId" clId="{45505D8B-FBEB-4D9A-8829-4594994BA47E}" dt="2026-10-25T01:39:11.616" v="179" actId="22"/>
        <pc:sldMkLst>
          <pc:docMk/>
          <pc:sldMk cId="0" sldId="263"/>
        </pc:sldMkLst>
        <pc:spChg chg="add del">
          <ac:chgData name="Maximo Soto" userId="a8a3502d95073018" providerId="LiveId" clId="{45505D8B-FBEB-4D9A-8829-4594994BA47E}" dt="2026-10-25T01:39:11.356" v="178" actId="478"/>
          <ac:spMkLst>
            <pc:docMk/>
            <pc:sldMk cId="0" sldId="263"/>
            <ac:spMk id="16" creationId="{D63B2E17-F793-0B91-3DF6-FBE6DB01EC4C}"/>
          </ac:spMkLst>
        </pc:spChg>
        <pc:spChg chg="add">
          <ac:chgData name="Maximo Soto" userId="a8a3502d95073018" providerId="LiveId" clId="{45505D8B-FBEB-4D9A-8829-4594994BA47E}" dt="2026-10-25T01:39:11.616" v="179" actId="22"/>
          <ac:spMkLst>
            <pc:docMk/>
            <pc:sldMk cId="0" sldId="263"/>
            <ac:spMk id="18" creationId="{AEF40A78-A54E-9C60-69AC-EB9C00649682}"/>
          </ac:spMkLst>
        </pc:spChg>
        <pc:spChg chg="del">
          <ac:chgData name="Maximo Soto" userId="a8a3502d95073018" providerId="LiveId" clId="{45505D8B-FBEB-4D9A-8829-4594994BA47E}" dt="2026-10-25T01:38:36.777" v="167" actId="478"/>
          <ac:spMkLst>
            <pc:docMk/>
            <pc:sldMk cId="0" sldId="263"/>
            <ac:spMk id="180" creationId="{00000000-0000-0000-0000-000000000000}"/>
          </ac:spMkLst>
        </pc:spChg>
      </pc:sldChg>
      <pc:sldChg chg="addSp delSp mod">
        <pc:chgData name="Maximo Soto" userId="a8a3502d95073018" providerId="LiveId" clId="{45505D8B-FBEB-4D9A-8829-4594994BA47E}" dt="2026-10-25T01:39:27.083" v="183" actId="22"/>
        <pc:sldMkLst>
          <pc:docMk/>
          <pc:sldMk cId="0" sldId="264"/>
        </pc:sldMkLst>
        <pc:spChg chg="del">
          <ac:chgData name="Maximo Soto" userId="a8a3502d95073018" providerId="LiveId" clId="{45505D8B-FBEB-4D9A-8829-4594994BA47E}" dt="2026-10-25T01:38:46.541" v="171" actId="478"/>
          <ac:spMkLst>
            <pc:docMk/>
            <pc:sldMk cId="0" sldId="264"/>
            <ac:spMk id="20" creationId="{00000000-0000-0000-0000-000000000000}"/>
          </ac:spMkLst>
        </pc:spChg>
        <pc:spChg chg="add del">
          <ac:chgData name="Maximo Soto" userId="a8a3502d95073018" providerId="LiveId" clId="{45505D8B-FBEB-4D9A-8829-4594994BA47E}" dt="2026-10-25T01:39:26.804" v="182" actId="478"/>
          <ac:spMkLst>
            <pc:docMk/>
            <pc:sldMk cId="0" sldId="264"/>
            <ac:spMk id="23" creationId="{DA7B264A-86C4-DB8A-350D-7838D73E9FEE}"/>
          </ac:spMkLst>
        </pc:spChg>
        <pc:spChg chg="add">
          <ac:chgData name="Maximo Soto" userId="a8a3502d95073018" providerId="LiveId" clId="{45505D8B-FBEB-4D9A-8829-4594994BA47E}" dt="2026-10-25T01:39:27.083" v="183" actId="22"/>
          <ac:spMkLst>
            <pc:docMk/>
            <pc:sldMk cId="0" sldId="264"/>
            <ac:spMk id="25" creationId="{A8902833-98CE-B1EE-00E6-B162E68200A4}"/>
          </ac:spMkLst>
        </pc:spChg>
      </pc:sldChg>
      <pc:sldChg chg="addSp delSp mod">
        <pc:chgData name="Maximo Soto" userId="a8a3502d95073018" providerId="LiveId" clId="{45505D8B-FBEB-4D9A-8829-4594994BA47E}" dt="2026-10-25T01:39:30.832" v="185" actId="22"/>
        <pc:sldMkLst>
          <pc:docMk/>
          <pc:sldMk cId="0" sldId="265"/>
        </pc:sldMkLst>
        <pc:spChg chg="del">
          <ac:chgData name="Maximo Soto" userId="a8a3502d95073018" providerId="LiveId" clId="{45505D8B-FBEB-4D9A-8829-4594994BA47E}" dt="2026-10-25T01:39:30.640" v="184" actId="478"/>
          <ac:spMkLst>
            <pc:docMk/>
            <pc:sldMk cId="0" sldId="265"/>
            <ac:spMk id="61" creationId="{00000000-0000-0000-0000-000000000000}"/>
          </ac:spMkLst>
        </pc:spChg>
        <pc:spChg chg="add">
          <ac:chgData name="Maximo Soto" userId="a8a3502d95073018" providerId="LiveId" clId="{45505D8B-FBEB-4D9A-8829-4594994BA47E}" dt="2026-10-25T01:39:30.832" v="185" actId="22"/>
          <ac:spMkLst>
            <pc:docMk/>
            <pc:sldMk cId="0" sldId="265"/>
            <ac:spMk id="64" creationId="{EE4E06AE-8D67-F8C0-2617-0B82E98710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370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la promesa: en LIMAS el dinero que ya gastas en tu comunidad regresa a ti. Presentarse y decir de dónde vienes.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es una app de descuentos: es un registro de consumo. Insistir en que registrarse es gratis para ambos lados.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corazón del pitch: el círculo. El negocio paga comisión solo cuando vende, y ese dinero vuelve a la calle.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beneficiarios, no uno. Si estás frente a un dueño de negocio, detenerse en la columna del centro.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una sola columna completa, por ejemplo A6, para que se entienda cómo se lee la tabla. No leer las 16. Mencionar B1: 5% de cashback y 5% en cada nivel. El envío no genera cashback.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Aritmética simple, no promesas. Dejar claro que es un ejemplo: lo que cada quien gana depende de las compras reales de su red. Leer los asteriscos en voz alta.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Transparencia total: decir las cuatro condiciones sin adornos. Es lo que separa a LIMAS de una promesa vacía.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dónde ya se puede usar LIMAS. Nombrar los negocios que la persona reconozca de su ciudad.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la frase y pasar directo al registro: sacar el teléfono, dar el código y registrarlo en el momento.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375231" cy="10287000"/>
          </a:xfrm>
          <a:prstGeom prst="rect">
            <a:avLst/>
          </a:prstGeom>
          <a:gradFill rotWithShape="1">
            <a:gsLst>
              <a:gs pos="0">
                <a:srgbClr val="00D11B">
                  <a:alpha val="20000"/>
                </a:srgbClr>
              </a:gs>
              <a:gs pos="60000">
                <a:srgbClr val="00D11B">
                  <a:alpha val="0"/>
                </a:srgbClr>
              </a:gs>
            </a:gsLst>
            <a:path path="circle">
              <a:fillToRect t="100000" r="10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914400"/>
            <a:ext cx="4000500" cy="15737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0600" y="3103959"/>
            <a:ext cx="9832824" cy="3492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3720"/>
              </a:lnSpc>
              <a:buNone/>
            </a:pPr>
            <a:r>
              <a:rPr lang="es-MX" sz="9750" b="1" kern="0" spc="-34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Gana dinero </a:t>
            </a:r>
            <a:r>
              <a:rPr lang="es-MX" sz="9750" b="1" kern="0" spc="-34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consumiendo </a:t>
            </a:r>
            <a:r>
              <a:rPr lang="es-MX" sz="9750" b="1" kern="0" spc="-34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local</a:t>
            </a:r>
            <a:endParaRPr lang="es-MX" sz="9750" noProof="0" dirty="0"/>
          </a:p>
        </p:txBody>
      </p:sp>
      <p:sp>
        <p:nvSpPr>
          <p:cNvPr id="5" name="Text 2"/>
          <p:cNvSpPr/>
          <p:nvPr/>
        </p:nvSpPr>
        <p:spPr>
          <a:xfrm>
            <a:off x="990600" y="6882259"/>
            <a:ext cx="7456170" cy="1417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279"/>
              </a:lnSpc>
              <a:buNone/>
            </a:pPr>
            <a:r>
              <a:rPr lang="es-MX" sz="255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plataforma que devuelve parte de cada compra a quien la hace — y convierte a los negocios de tu ciudad en una red que crece con esta acción.</a:t>
            </a:r>
            <a:endParaRPr lang="es-MX" sz="2550" noProof="0" dirty="0"/>
          </a:p>
        </p:txBody>
      </p:sp>
      <p:sp>
        <p:nvSpPr>
          <p:cNvPr id="6" name="Shape 3"/>
          <p:cNvSpPr/>
          <p:nvPr/>
        </p:nvSpPr>
        <p:spPr>
          <a:xfrm>
            <a:off x="990600" y="8785324"/>
            <a:ext cx="609600" cy="38100"/>
          </a:xfrm>
          <a:prstGeom prst="rect">
            <a:avLst/>
          </a:prstGeom>
          <a:solidFill>
            <a:srgbClr val="A8FF00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7" name="Text 4"/>
          <p:cNvSpPr/>
          <p:nvPr/>
        </p:nvSpPr>
        <p:spPr>
          <a:xfrm>
            <a:off x="1790700" y="8661499"/>
            <a:ext cx="3526661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r>
              <a:rPr lang="es-MX" sz="1800" b="1" kern="0" spc="360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LIBERTAD AL MÁXIMO</a:t>
            </a:r>
            <a:endParaRPr lang="es-MX" sz="1800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231" y="0"/>
            <a:ext cx="6912769" cy="10287000"/>
          </a:xfrm>
          <a:prstGeom prst="rect">
            <a:avLst/>
          </a:prstGeom>
        </p:spPr>
      </p:pic>
      <p:sp>
        <p:nvSpPr>
          <p:cNvPr id="11" name="Text 23">
            <a:extLst>
              <a:ext uri="{FF2B5EF4-FFF2-40B4-BE49-F238E27FC236}">
                <a16:creationId xmlns:a16="http://schemas.microsoft.com/office/drawing/2014/main" id="{52A4812E-0CA9-1141-F88F-1E444D7E49C8}"/>
              </a:ext>
            </a:extLst>
          </p:cNvPr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800100"/>
            <a:ext cx="293435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 — QUÉ ES LIMAS?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600200"/>
            <a:ext cx="7726119" cy="22531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80750"/>
              </a:lnSpc>
              <a:buNone/>
            </a:pPr>
            <a:r>
              <a:rPr lang="es-MX" sz="5700" b="1" kern="0" spc="-17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Somos una plataforma donde el consumo </a:t>
            </a:r>
            <a:r>
              <a:rPr lang="es-MX" sz="5700" b="1" kern="0" spc="-171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 registra </a:t>
            </a:r>
            <a:r>
              <a:rPr lang="es-MX" sz="5700" b="1" kern="0" spc="-17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 la comisión </a:t>
            </a:r>
            <a:r>
              <a:rPr lang="es-MX" sz="5700" b="1" kern="0" spc="-171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 reparte</a:t>
            </a:r>
            <a:r>
              <a:rPr lang="es-MX" sz="5700" b="1" kern="0" spc="-17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</a:t>
            </a:r>
            <a:endParaRPr lang="es-MX" sz="5700" noProof="0" dirty="0"/>
          </a:p>
        </p:txBody>
      </p:sp>
      <p:sp>
        <p:nvSpPr>
          <p:cNvPr id="5" name="Text 3"/>
          <p:cNvSpPr/>
          <p:nvPr/>
        </p:nvSpPr>
        <p:spPr>
          <a:xfrm>
            <a:off x="9329886" y="1695450"/>
            <a:ext cx="8206539" cy="1405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929"/>
              </a:lnSpc>
              <a:buNone/>
            </a:pP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Toda persona se registra como </a:t>
            </a:r>
            <a:r>
              <a:rPr lang="es-MX" sz="2475" b="1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</a:t>
            </a:r>
            <a:r>
              <a:rPr lang="es-MX" sz="2475" b="1" noProof="0" dirty="0" err="1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onsumidor</a:t>
            </a:r>
            <a:r>
              <a:rPr lang="es-MX" sz="247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</a:t>
            </a: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 El </a:t>
            </a:r>
            <a:r>
              <a:rPr lang="es-MX" sz="2475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negocio que </a:t>
            </a: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 inscribe como </a:t>
            </a:r>
            <a:r>
              <a:rPr lang="es-MX" sz="247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Punto de Consumo </a:t>
            </a: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ofrece sus productos y servicios a la comunidad.</a:t>
            </a:r>
            <a:endParaRPr lang="es-MX" sz="2475" noProof="0" dirty="0"/>
          </a:p>
        </p:txBody>
      </p:sp>
      <p:sp>
        <p:nvSpPr>
          <p:cNvPr id="6" name="Shape 4"/>
          <p:cNvSpPr/>
          <p:nvPr/>
        </p:nvSpPr>
        <p:spPr>
          <a:xfrm>
            <a:off x="9329886" y="3348335"/>
            <a:ext cx="7967514" cy="2324695"/>
          </a:xfrm>
          <a:prstGeom prst="rect">
            <a:avLst/>
          </a:prstGeom>
          <a:solidFill>
            <a:srgbClr val="FFFFFF"/>
          </a:solidFill>
          <a:ln/>
          <a:effectLst>
            <a:outerShdw blurRad="381000" dist="171450" dir="5400000" algn="bl" rotWithShape="0">
              <a:srgbClr val="003C0A">
                <a:alpha val="45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7" name="Shape 5"/>
          <p:cNvSpPr/>
          <p:nvPr/>
        </p:nvSpPr>
        <p:spPr>
          <a:xfrm>
            <a:off x="9329886" y="3348335"/>
            <a:ext cx="76200" cy="2324695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8" name="Text 6"/>
          <p:cNvSpPr/>
          <p:nvPr/>
        </p:nvSpPr>
        <p:spPr>
          <a:xfrm>
            <a:off x="9768036" y="3672185"/>
            <a:ext cx="7382436" cy="17150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872"/>
              </a:lnSpc>
              <a:buNone/>
            </a:pPr>
            <a:r>
              <a:rPr lang="es-MX" sz="2325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Nuestro modelo participa de una </a:t>
            </a:r>
            <a:r>
              <a:rPr lang="es-MX" sz="2325" b="1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comisión por la venta </a:t>
            </a:r>
            <a:r>
              <a:rPr lang="es-MX" sz="2325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 Lo innovador: parte de esa comisión regresa al consumidor como </a:t>
            </a:r>
            <a:r>
              <a:rPr lang="es-MX" sz="2325" b="1" noProof="0" dirty="0" err="1">
                <a:solidFill>
                  <a:srgbClr val="007A0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2325" b="1" noProof="0" dirty="0">
                <a:solidFill>
                  <a:srgbClr val="007A0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</a:t>
            </a:r>
            <a:r>
              <a:rPr lang="es-MX" sz="2325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 a quien lo invitó, hasta tres niveles.</a:t>
            </a:r>
            <a:endParaRPr lang="es-MX" sz="2325" noProof="0" dirty="0"/>
          </a:p>
        </p:txBody>
      </p:sp>
      <p:sp>
        <p:nvSpPr>
          <p:cNvPr id="9" name="Shape 7"/>
          <p:cNvSpPr/>
          <p:nvPr/>
        </p:nvSpPr>
        <p:spPr>
          <a:xfrm>
            <a:off x="990600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1295400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s-MX" sz="1950" noProof="0" dirty="0"/>
          </a:p>
        </p:txBody>
      </p:sp>
      <p:sp>
        <p:nvSpPr>
          <p:cNvPr id="11" name="Text 9"/>
          <p:cNvSpPr/>
          <p:nvPr/>
        </p:nvSpPr>
        <p:spPr>
          <a:xfrm>
            <a:off x="1295400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Registro gratuito</a:t>
            </a:r>
            <a:endParaRPr lang="es-MX" sz="2550" noProof="0" dirty="0"/>
          </a:p>
        </p:txBody>
      </p:sp>
      <p:sp>
        <p:nvSpPr>
          <p:cNvPr id="12" name="Text 10"/>
          <p:cNvSpPr/>
          <p:nvPr/>
        </p:nvSpPr>
        <p:spPr>
          <a:xfrm>
            <a:off x="1295400" y="7467451"/>
            <a:ext cx="3365087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Para consumidores y Puntos de Consumo.</a:t>
            </a:r>
            <a:endParaRPr lang="es-MX" sz="1875" noProof="0" dirty="0"/>
          </a:p>
        </p:txBody>
      </p:sp>
      <p:sp>
        <p:nvSpPr>
          <p:cNvPr id="13" name="Shape 11"/>
          <p:cNvSpPr/>
          <p:nvPr/>
        </p:nvSpPr>
        <p:spPr>
          <a:xfrm>
            <a:off x="5133975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4" name="Text 12"/>
          <p:cNvSpPr/>
          <p:nvPr/>
        </p:nvSpPr>
        <p:spPr>
          <a:xfrm>
            <a:off x="5438775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s-MX" sz="1950" noProof="0" dirty="0"/>
          </a:p>
        </p:txBody>
      </p:sp>
      <p:sp>
        <p:nvSpPr>
          <p:cNvPr id="15" name="Text 13"/>
          <p:cNvSpPr/>
          <p:nvPr/>
        </p:nvSpPr>
        <p:spPr>
          <a:xfrm>
            <a:off x="5438775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 de consumo</a:t>
            </a:r>
            <a:endParaRPr lang="es-MX" sz="2550" noProof="0" dirty="0"/>
          </a:p>
        </p:txBody>
      </p:sp>
      <p:sp>
        <p:nvSpPr>
          <p:cNvPr id="16" name="Text 14"/>
          <p:cNvSpPr/>
          <p:nvPr/>
        </p:nvSpPr>
        <p:spPr>
          <a:xfrm>
            <a:off x="5438775" y="7467451"/>
            <a:ext cx="3365087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Basada en un sistema de referencias.</a:t>
            </a:r>
            <a:endParaRPr lang="es-MX" sz="1875" noProof="0" dirty="0"/>
          </a:p>
        </p:txBody>
      </p:sp>
      <p:sp>
        <p:nvSpPr>
          <p:cNvPr id="17" name="Shape 15"/>
          <p:cNvSpPr/>
          <p:nvPr/>
        </p:nvSpPr>
        <p:spPr>
          <a:xfrm>
            <a:off x="9277350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8" name="Text 16"/>
          <p:cNvSpPr/>
          <p:nvPr/>
        </p:nvSpPr>
        <p:spPr>
          <a:xfrm>
            <a:off x="9582150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s-MX" sz="1950" noProof="0" dirty="0"/>
          </a:p>
        </p:txBody>
      </p:sp>
      <p:sp>
        <p:nvSpPr>
          <p:cNvPr id="19" name="Text 17"/>
          <p:cNvSpPr/>
          <p:nvPr/>
        </p:nvSpPr>
        <p:spPr>
          <a:xfrm>
            <a:off x="9582150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Dos formas de ganar</a:t>
            </a:r>
            <a:endParaRPr lang="es-MX" sz="2550" noProof="0" dirty="0"/>
          </a:p>
        </p:txBody>
      </p:sp>
      <p:sp>
        <p:nvSpPr>
          <p:cNvPr id="20" name="Text 18"/>
          <p:cNvSpPr/>
          <p:nvPr/>
        </p:nvSpPr>
        <p:spPr>
          <a:xfrm>
            <a:off x="9582150" y="7467451"/>
            <a:ext cx="3365087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 por tus compras y comisión por tu red.</a:t>
            </a:r>
            <a:endParaRPr lang="es-MX" sz="1875" noProof="0" dirty="0"/>
          </a:p>
        </p:txBody>
      </p:sp>
      <p:sp>
        <p:nvSpPr>
          <p:cNvPr id="21" name="Shape 19"/>
          <p:cNvSpPr/>
          <p:nvPr/>
        </p:nvSpPr>
        <p:spPr>
          <a:xfrm>
            <a:off x="13420725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" name="Text 20"/>
          <p:cNvSpPr/>
          <p:nvPr/>
        </p:nvSpPr>
        <p:spPr>
          <a:xfrm>
            <a:off x="13725525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s-MX" sz="1950" noProof="0" dirty="0"/>
          </a:p>
        </p:txBody>
      </p:sp>
      <p:sp>
        <p:nvSpPr>
          <p:cNvPr id="23" name="Text 21"/>
          <p:cNvSpPr/>
          <p:nvPr/>
        </p:nvSpPr>
        <p:spPr>
          <a:xfrm>
            <a:off x="13725525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Sin cuotas</a:t>
            </a:r>
            <a:endParaRPr lang="es-MX" sz="2550" noProof="0" dirty="0"/>
          </a:p>
        </p:txBody>
      </p:sp>
      <p:sp>
        <p:nvSpPr>
          <p:cNvPr id="24" name="Text 22"/>
          <p:cNvSpPr/>
          <p:nvPr/>
        </p:nvSpPr>
        <p:spPr>
          <a:xfrm>
            <a:off x="13725525" y="7467451"/>
            <a:ext cx="3593783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 compras mínimas.</a:t>
            </a:r>
            <a:endParaRPr lang="es-MX" sz="1875" noProof="0" dirty="0"/>
          </a:p>
        </p:txBody>
      </p:sp>
      <p:sp>
        <p:nvSpPr>
          <p:cNvPr id="25" name="Text 23"/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17008525" y="9439275"/>
            <a:ext cx="365075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s-MX" sz="15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009803">
                  <a:alpha val="22000"/>
                </a:srgbClr>
              </a:gs>
              <a:gs pos="65000">
                <a:srgbClr val="009803">
                  <a:alpha val="0"/>
                </a:srgbClr>
              </a:gs>
            </a:gsLst>
            <a:path path="circle">
              <a:fillToRect l="50000" r="50000" b="10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Shape 1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4" name="Text 2"/>
          <p:cNvSpPr/>
          <p:nvPr/>
        </p:nvSpPr>
        <p:spPr>
          <a:xfrm>
            <a:off x="1695450" y="800100"/>
            <a:ext cx="264425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 — EL CÍRCULO</a:t>
            </a:r>
            <a:endParaRPr lang="es-MX" sz="1650" noProof="0" dirty="0"/>
          </a:p>
        </p:txBody>
      </p:sp>
      <p:sp>
        <p:nvSpPr>
          <p:cNvPr id="5" name="Text 3"/>
          <p:cNvSpPr/>
          <p:nvPr/>
        </p:nvSpPr>
        <p:spPr>
          <a:xfrm>
            <a:off x="990600" y="1428750"/>
            <a:ext cx="17937480" cy="8228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584"/>
              </a:lnSpc>
              <a:buNone/>
            </a:pPr>
            <a:r>
              <a:rPr lang="es-MX" sz="6000" b="1" kern="0" spc="-18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Cómo circula el dinero</a:t>
            </a:r>
            <a:endParaRPr lang="es-MX" sz="6000" noProof="0" dirty="0"/>
          </a:p>
        </p:txBody>
      </p:sp>
      <p:sp>
        <p:nvSpPr>
          <p:cNvPr id="6" name="Text 4"/>
          <p:cNvSpPr/>
          <p:nvPr/>
        </p:nvSpPr>
        <p:spPr>
          <a:xfrm>
            <a:off x="990600" y="3237756"/>
            <a:ext cx="52387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01</a:t>
            </a:r>
            <a:endParaRPr lang="es-MX" sz="1725" noProof="0" dirty="0"/>
          </a:p>
        </p:txBody>
      </p:sp>
      <p:sp>
        <p:nvSpPr>
          <p:cNvPr id="7" name="Text 5"/>
          <p:cNvSpPr/>
          <p:nvPr/>
        </p:nvSpPr>
        <p:spPr>
          <a:xfrm>
            <a:off x="990600" y="3761631"/>
            <a:ext cx="4905375" cy="11078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588"/>
              </a:lnSpc>
              <a:buNone/>
            </a:pPr>
            <a:r>
              <a:rPr lang="es-MX" sz="4050" b="1" kern="0" spc="-10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consumidor compra</a:t>
            </a:r>
            <a:endParaRPr lang="es-MX" sz="4050" noProof="0" dirty="0"/>
          </a:p>
        </p:txBody>
      </p:sp>
      <p:sp>
        <p:nvSpPr>
          <p:cNvPr id="8" name="Text 6"/>
          <p:cNvSpPr/>
          <p:nvPr/>
        </p:nvSpPr>
        <p:spPr>
          <a:xfrm>
            <a:off x="990600" y="5079057"/>
            <a:ext cx="4905375" cy="12145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97"/>
              </a:lnSpc>
              <a:buNone/>
            </a:pP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un Punto de Consumo afiliado y la compra se registra en el sistema</a:t>
            </a:r>
            <a:r>
              <a:rPr lang="es-MX" sz="2175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</a:t>
            </a:r>
            <a:endParaRPr lang="es-MX" sz="2175" noProof="0" dirty="0"/>
          </a:p>
        </p:txBody>
      </p:sp>
      <p:sp>
        <p:nvSpPr>
          <p:cNvPr id="9" name="Shape 7"/>
          <p:cNvSpPr/>
          <p:nvPr/>
        </p:nvSpPr>
        <p:spPr>
          <a:xfrm>
            <a:off x="6248400" y="2785021"/>
            <a:ext cx="19050" cy="3923258"/>
          </a:xfrm>
          <a:prstGeom prst="rect">
            <a:avLst/>
          </a:prstGeom>
          <a:gradFill rotWithShape="1">
            <a:gsLst>
              <a:gs pos="0">
                <a:srgbClr val="00D11B">
                  <a:alpha val="0"/>
                </a:srgbClr>
              </a:gs>
              <a:gs pos="50000">
                <a:srgbClr val="00D11B">
                  <a:alpha val="50000"/>
                </a:srgbClr>
              </a:gs>
              <a:gs pos="100000">
                <a:srgbClr val="00D11B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6762750" y="3237756"/>
            <a:ext cx="52387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02</a:t>
            </a:r>
            <a:endParaRPr lang="es-MX" sz="1725" noProof="0" dirty="0"/>
          </a:p>
        </p:txBody>
      </p:sp>
      <p:sp>
        <p:nvSpPr>
          <p:cNvPr id="11" name="Text 9"/>
          <p:cNvSpPr/>
          <p:nvPr/>
        </p:nvSpPr>
        <p:spPr>
          <a:xfrm>
            <a:off x="6762750" y="3761631"/>
            <a:ext cx="4905375" cy="11078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588"/>
              </a:lnSpc>
              <a:buNone/>
            </a:pPr>
            <a:r>
              <a:rPr lang="es-MX" sz="4050" b="1" kern="0" spc="-10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negocio paga la comisión</a:t>
            </a:r>
            <a:endParaRPr lang="es-MX" sz="4050" noProof="0" dirty="0"/>
          </a:p>
        </p:txBody>
      </p:sp>
      <p:sp>
        <p:nvSpPr>
          <p:cNvPr id="12" name="Text 10"/>
          <p:cNvSpPr/>
          <p:nvPr/>
        </p:nvSpPr>
        <p:spPr>
          <a:xfrm>
            <a:off x="6762750" y="5079057"/>
            <a:ext cx="4905375" cy="552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97"/>
              </a:lnSpc>
              <a:buNone/>
            </a:pPr>
            <a:r>
              <a:rPr lang="es-MX" sz="2175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</a:t>
            </a: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obre la venta realizada. </a:t>
            </a:r>
            <a:endParaRPr lang="es-MX" sz="2175" noProof="0" dirty="0"/>
          </a:p>
        </p:txBody>
      </p:sp>
      <p:sp>
        <p:nvSpPr>
          <p:cNvPr id="13" name="Shape 11"/>
          <p:cNvSpPr/>
          <p:nvPr/>
        </p:nvSpPr>
        <p:spPr>
          <a:xfrm>
            <a:off x="12020550" y="2785021"/>
            <a:ext cx="19050" cy="3923258"/>
          </a:xfrm>
          <a:prstGeom prst="rect">
            <a:avLst/>
          </a:prstGeom>
          <a:gradFill rotWithShape="1">
            <a:gsLst>
              <a:gs pos="0">
                <a:srgbClr val="00D11B">
                  <a:alpha val="0"/>
                </a:srgbClr>
              </a:gs>
              <a:gs pos="50000">
                <a:srgbClr val="00D11B">
                  <a:alpha val="50000"/>
                </a:srgbClr>
              </a:gs>
              <a:gs pos="100000">
                <a:srgbClr val="00D11B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4" name="Text 12"/>
          <p:cNvSpPr/>
          <p:nvPr/>
        </p:nvSpPr>
        <p:spPr>
          <a:xfrm>
            <a:off x="12534900" y="3505200"/>
            <a:ext cx="52387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03</a:t>
            </a:r>
            <a:endParaRPr lang="es-MX" sz="1725" noProof="0" dirty="0"/>
          </a:p>
        </p:txBody>
      </p:sp>
      <p:sp>
        <p:nvSpPr>
          <p:cNvPr id="15" name="Text 13"/>
          <p:cNvSpPr/>
          <p:nvPr/>
        </p:nvSpPr>
        <p:spPr>
          <a:xfrm>
            <a:off x="12534900" y="4029075"/>
            <a:ext cx="5238750" cy="5729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588"/>
              </a:lnSpc>
              <a:buNone/>
            </a:pPr>
            <a:r>
              <a:rPr lang="es-MX" sz="4050" b="1" kern="0" spc="-101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Una parte regresa</a:t>
            </a:r>
            <a:endParaRPr lang="es-MX" sz="4050" noProof="0" dirty="0"/>
          </a:p>
        </p:txBody>
      </p:sp>
      <p:sp>
        <p:nvSpPr>
          <p:cNvPr id="16" name="Text 14"/>
          <p:cNvSpPr/>
          <p:nvPr/>
        </p:nvSpPr>
        <p:spPr>
          <a:xfrm>
            <a:off x="12534900" y="4811613"/>
            <a:ext cx="4905375" cy="12145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97"/>
              </a:lnSpc>
              <a:buNone/>
            </a:pP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</a:t>
            </a:r>
            <a:r>
              <a:rPr lang="es-MX" sz="2175" noProof="0" dirty="0" err="1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para quien compró y </a:t>
            </a:r>
          </a:p>
          <a:p>
            <a:pPr marL="0" indent="0" algn="l">
              <a:lnSpc>
                <a:spcPct val="111297"/>
              </a:lnSpc>
              <a:buNone/>
            </a:pP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% de comisión para quien lo refirió, hasta tres niveles.</a:t>
            </a:r>
            <a:endParaRPr lang="es-MX" sz="2175" noProof="0" dirty="0"/>
          </a:p>
        </p:txBody>
      </p:sp>
      <p:sp>
        <p:nvSpPr>
          <p:cNvPr id="17" name="Shape 15"/>
          <p:cNvSpPr/>
          <p:nvPr/>
        </p:nvSpPr>
        <p:spPr>
          <a:xfrm>
            <a:off x="990600" y="6860679"/>
            <a:ext cx="16306800" cy="2197596"/>
          </a:xfrm>
          <a:prstGeom prst="rect">
            <a:avLst/>
          </a:prstGeom>
          <a:solidFill>
            <a:srgbClr val="00D11B">
              <a:alpha val="8000"/>
            </a:srgbClr>
          </a:solidFill>
          <a:ln w="19050">
            <a:solidFill>
              <a:srgbClr val="00D11B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8" name="Text 16"/>
          <p:cNvSpPr/>
          <p:nvPr/>
        </p:nvSpPr>
        <p:spPr>
          <a:xfrm>
            <a:off x="1504950" y="7368927"/>
            <a:ext cx="2364685" cy="1219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ctr">
              <a:lnSpc>
                <a:spcPct val="79487"/>
              </a:lnSpc>
              <a:buNone/>
            </a:pPr>
            <a:r>
              <a:rPr lang="es-MX" sz="4650" b="1" kern="0" spc="-9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Círculo </a:t>
            </a:r>
          </a:p>
          <a:p>
            <a:pPr marL="0" indent="0" algn="ctr">
              <a:lnSpc>
                <a:spcPct val="79487"/>
              </a:lnSpc>
              <a:buNone/>
            </a:pPr>
            <a:r>
              <a:rPr lang="es-MX" sz="4650" b="1" kern="0" spc="-9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Virtuoso</a:t>
            </a:r>
            <a:endParaRPr lang="es-MX" sz="4650" noProof="0" dirty="0"/>
          </a:p>
        </p:txBody>
      </p:sp>
      <p:sp>
        <p:nvSpPr>
          <p:cNvPr id="19" name="Text 17"/>
          <p:cNvSpPr/>
          <p:nvPr/>
        </p:nvSpPr>
        <p:spPr>
          <a:xfrm>
            <a:off x="4198590" y="7339459"/>
            <a:ext cx="10627035" cy="12779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82"/>
              </a:lnSpc>
              <a:buNone/>
            </a:pPr>
            <a:r>
              <a:rPr lang="es-MX" sz="2325" noProof="0" dirty="0">
                <a:solidFill>
                  <a:srgbClr val="D6E4D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Mientras más consume la red, más gana cada participante — y más venden los negocios de la comunidad. El plan de comisiones está diseñado para beneficiar las dos partes a la vez.</a:t>
            </a:r>
            <a:endParaRPr lang="es-MX" sz="2325" noProof="0" dirty="0"/>
          </a:p>
        </p:txBody>
      </p:sp>
      <p:sp>
        <p:nvSpPr>
          <p:cNvPr id="22" name="Text 19"/>
          <p:cNvSpPr/>
          <p:nvPr/>
        </p:nvSpPr>
        <p:spPr>
          <a:xfrm>
            <a:off x="17008673" y="9439275"/>
            <a:ext cx="364927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s-MX" sz="1500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F546133-D3A8-D916-4258-FE4C6D094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8902" y="6826866"/>
            <a:ext cx="2265221" cy="2265221"/>
          </a:xfrm>
          <a:prstGeom prst="rect">
            <a:avLst/>
          </a:prstGeom>
        </p:spPr>
      </p:pic>
      <p:sp>
        <p:nvSpPr>
          <p:cNvPr id="28" name="Text 23">
            <a:extLst>
              <a:ext uri="{FF2B5EF4-FFF2-40B4-BE49-F238E27FC236}">
                <a16:creationId xmlns:a16="http://schemas.microsoft.com/office/drawing/2014/main" id="{AE7AF081-1922-A078-8EDF-1D231564EF39}"/>
              </a:ext>
            </a:extLst>
          </p:cNvPr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800100"/>
            <a:ext cx="278570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 — ECOSISTEMA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390650"/>
            <a:ext cx="11703040" cy="81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792"/>
              </a:lnSpc>
              <a:buNone/>
            </a:pPr>
            <a:r>
              <a:rPr lang="es-MX" sz="6000" b="1" kern="0" spc="-18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Tres que ganan al mismo tiempo</a:t>
            </a:r>
            <a:endParaRPr lang="es-MX" sz="6000" noProof="0" dirty="0"/>
          </a:p>
        </p:txBody>
      </p:sp>
      <p:sp>
        <p:nvSpPr>
          <p:cNvPr id="5" name="Shape 3"/>
          <p:cNvSpPr/>
          <p:nvPr/>
        </p:nvSpPr>
        <p:spPr>
          <a:xfrm>
            <a:off x="990600" y="3072259"/>
            <a:ext cx="5232350" cy="5614988"/>
          </a:xfrm>
          <a:prstGeom prst="rect">
            <a:avLst/>
          </a:prstGeom>
          <a:solidFill>
            <a:srgbClr val="FFFFFF"/>
          </a:solidFill>
          <a:ln/>
          <a:effectLst>
            <a:outerShdw blurRad="476250" dist="22860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rcRect t="17218" b="23777"/>
          <a:stretch/>
        </p:blipFill>
        <p:spPr>
          <a:xfrm>
            <a:off x="990600" y="2957958"/>
            <a:ext cx="5232350" cy="283845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3500" y="6158359"/>
            <a:ext cx="500120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3000" b="1" kern="0" spc="-6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Consumidores</a:t>
            </a:r>
            <a:endParaRPr lang="es-MX" sz="3000" noProof="0" dirty="0"/>
          </a:p>
        </p:txBody>
      </p:sp>
      <p:sp>
        <p:nvSpPr>
          <p:cNvPr id="8" name="Text 5"/>
          <p:cNvSpPr/>
          <p:nvPr/>
        </p:nvSpPr>
        <p:spPr>
          <a:xfrm>
            <a:off x="1333500" y="6806059"/>
            <a:ext cx="4682947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353"/>
              </a:lnSpc>
              <a:buNone/>
            </a:pPr>
            <a:r>
              <a:rPr lang="es-MX" sz="2025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2025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por tus compras habituales e ingresos adicionales al recomendar el modelo. Cada recomendación fortalece la economía de tu comunidad.</a:t>
            </a:r>
            <a:endParaRPr lang="es-MX" sz="2025" noProof="0" dirty="0"/>
          </a:p>
        </p:txBody>
      </p:sp>
      <p:sp>
        <p:nvSpPr>
          <p:cNvPr id="9" name="Shape 6"/>
          <p:cNvSpPr/>
          <p:nvPr/>
        </p:nvSpPr>
        <p:spPr>
          <a:xfrm>
            <a:off x="6527750" y="3072259"/>
            <a:ext cx="5232350" cy="5614988"/>
          </a:xfrm>
          <a:prstGeom prst="rect">
            <a:avLst/>
          </a:prstGeom>
          <a:solidFill>
            <a:srgbClr val="0A2812"/>
          </a:solidFill>
          <a:ln/>
          <a:effectLst>
            <a:outerShdw blurRad="476250" dist="228600" dir="5400000" algn="bl" rotWithShape="0">
              <a:srgbClr val="003C0A">
                <a:alpha val="55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50" y="2957958"/>
            <a:ext cx="5232350" cy="283845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870650" y="6158359"/>
            <a:ext cx="500120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3000" b="1" kern="0" spc="-60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Punto de Consumo</a:t>
            </a:r>
            <a:endParaRPr lang="es-MX" sz="3000" noProof="0" dirty="0"/>
          </a:p>
        </p:txBody>
      </p:sp>
      <p:sp>
        <p:nvSpPr>
          <p:cNvPr id="12" name="Text 8"/>
          <p:cNvSpPr/>
          <p:nvPr/>
        </p:nvSpPr>
        <p:spPr>
          <a:xfrm>
            <a:off x="6870650" y="6806059"/>
            <a:ext cx="4682947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353"/>
              </a:lnSpc>
              <a:buNone/>
            </a:pPr>
            <a:r>
              <a:rPr lang="es-MX" sz="2025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Aumenta ventas, fideliza clientes y digitaliza tu negocio sin invertir, al tiempo que accedes a consumidores nuevos que impulsan tu crecimiento.</a:t>
            </a:r>
            <a:endParaRPr lang="es-MX" sz="2025" noProof="0" dirty="0"/>
          </a:p>
        </p:txBody>
      </p:sp>
      <p:sp>
        <p:nvSpPr>
          <p:cNvPr id="13" name="Shape 9"/>
          <p:cNvSpPr/>
          <p:nvPr/>
        </p:nvSpPr>
        <p:spPr>
          <a:xfrm>
            <a:off x="12064901" y="3072259"/>
            <a:ext cx="5232350" cy="5614988"/>
          </a:xfrm>
          <a:prstGeom prst="rect">
            <a:avLst/>
          </a:prstGeom>
          <a:solidFill>
            <a:srgbClr val="FFFFFF"/>
          </a:solidFill>
          <a:ln/>
          <a:effectLst>
            <a:outerShdw blurRad="476250" dist="22860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rcRect t="22481" b="18394"/>
          <a:stretch/>
        </p:blipFill>
        <p:spPr>
          <a:xfrm>
            <a:off x="12064901" y="2957958"/>
            <a:ext cx="5232350" cy="283845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407801" y="6158359"/>
            <a:ext cx="500120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3000" b="1" kern="0" spc="-6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Comunidad</a:t>
            </a:r>
            <a:endParaRPr lang="es-MX" sz="3000" noProof="0" dirty="0"/>
          </a:p>
        </p:txBody>
      </p:sp>
      <p:sp>
        <p:nvSpPr>
          <p:cNvPr id="16" name="Text 11"/>
          <p:cNvSpPr/>
          <p:nvPr/>
        </p:nvSpPr>
        <p:spPr>
          <a:xfrm>
            <a:off x="12407801" y="6806059"/>
            <a:ext cx="4682947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353"/>
              </a:lnSpc>
              <a:buNone/>
            </a:pPr>
            <a:r>
              <a:rPr lang="es-MX" sz="2025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Apoya la economía local, favorece la creación de empleos directos e indirectos y ayuda a reducir la brecha digital.</a:t>
            </a:r>
            <a:endParaRPr lang="es-MX" sz="2025" noProof="0" dirty="0"/>
          </a:p>
        </p:txBody>
      </p:sp>
      <p:sp>
        <p:nvSpPr>
          <p:cNvPr id="18" name="Text 13"/>
          <p:cNvSpPr/>
          <p:nvPr/>
        </p:nvSpPr>
        <p:spPr>
          <a:xfrm>
            <a:off x="16997511" y="9439275"/>
            <a:ext cx="376089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s-MX" sz="1500" noProof="0" dirty="0"/>
          </a:p>
        </p:txBody>
      </p:sp>
      <p:sp>
        <p:nvSpPr>
          <p:cNvPr id="22" name="Text 23">
            <a:extLst>
              <a:ext uri="{FF2B5EF4-FFF2-40B4-BE49-F238E27FC236}">
                <a16:creationId xmlns:a16="http://schemas.microsoft.com/office/drawing/2014/main" id="{13DAC121-2D93-54EC-5ECB-06857E69C6DF}"/>
              </a:ext>
            </a:extLst>
          </p:cNvPr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8200" y="8382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543050" y="723900"/>
            <a:ext cx="468884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 — LO QUE GANAS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838200" y="1238250"/>
            <a:ext cx="8792096" cy="71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136"/>
              </a:lnSpc>
              <a:buNone/>
            </a:pPr>
            <a:r>
              <a:rPr lang="es-MX" sz="5250" b="1" kern="0" spc="-158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 que ganas en cada compra</a:t>
            </a:r>
            <a:endParaRPr lang="es-MX" sz="5250" noProof="0" dirty="0"/>
          </a:p>
        </p:txBody>
      </p:sp>
      <p:sp>
        <p:nvSpPr>
          <p:cNvPr id="5" name="Text 3"/>
          <p:cNvSpPr/>
          <p:nvPr/>
        </p:nvSpPr>
        <p:spPr>
          <a:xfrm>
            <a:off x="12496800" y="1162050"/>
            <a:ext cx="510159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 err="1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1875" noProof="0" dirty="0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directo por tu compra, más comisión sobre el consumo de tus referidos hasta la tercera generación. Todo según la clasificación del negocio donde se consumió.</a:t>
            </a:r>
            <a:endParaRPr lang="es-MX" sz="1875" noProof="0" dirty="0"/>
          </a:p>
        </p:txBody>
      </p:sp>
      <p:sp>
        <p:nvSpPr>
          <p:cNvPr id="6" name="Text 4"/>
          <p:cNvSpPr/>
          <p:nvPr/>
        </p:nvSpPr>
        <p:spPr>
          <a:xfrm>
            <a:off x="838200" y="3448050"/>
            <a:ext cx="2629281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rmAutofit/>
          </a:bodyPr>
          <a:lstStyle/>
          <a:p>
            <a:pPr marL="0" indent="0" algn="l">
              <a:buNone/>
            </a:pPr>
            <a:r>
              <a:rPr lang="es-MX" sz="1650" b="1" kern="0" spc="264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CLASIFICACIÓN</a:t>
            </a:r>
            <a:endParaRPr lang="es-MX" sz="1650" noProof="0" dirty="0"/>
          </a:p>
        </p:txBody>
      </p:sp>
      <p:sp>
        <p:nvSpPr>
          <p:cNvPr id="7" name="Shape 5"/>
          <p:cNvSpPr/>
          <p:nvPr/>
        </p:nvSpPr>
        <p:spPr>
          <a:xfrm>
            <a:off x="838200" y="4019550"/>
            <a:ext cx="2552700" cy="19050"/>
          </a:xfrm>
          <a:prstGeom prst="rect">
            <a:avLst/>
          </a:prstGeom>
          <a:solidFill>
            <a:srgbClr val="D8E2D9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8" name="Text 6"/>
          <p:cNvSpPr/>
          <p:nvPr/>
        </p:nvSpPr>
        <p:spPr>
          <a:xfrm>
            <a:off x="838200" y="4133850"/>
            <a:ext cx="280797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</a:t>
            </a:r>
            <a:r>
              <a:rPr lang="es-MX" sz="2550" b="1" kern="0" spc="-51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</a:t>
            </a:r>
            <a:r>
              <a:rPr lang="es-MX" sz="2550" b="1" kern="0" spc="-51" noProof="0" dirty="0" err="1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ashback</a:t>
            </a:r>
            <a:endParaRPr lang="es-MX" sz="2550" noProof="0" dirty="0"/>
          </a:p>
        </p:txBody>
      </p:sp>
      <p:sp>
        <p:nvSpPr>
          <p:cNvPr id="9" name="Text 7"/>
          <p:cNvSpPr/>
          <p:nvPr/>
        </p:nvSpPr>
        <p:spPr>
          <a:xfrm>
            <a:off x="838200" y="4581525"/>
            <a:ext cx="280797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noProof="0" dirty="0">
                <a:solidFill>
                  <a:srgbClr val="5E6F6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 tu propia compra</a:t>
            </a:r>
            <a:endParaRPr lang="es-MX" sz="1725" noProof="0" dirty="0"/>
          </a:p>
        </p:txBody>
      </p:sp>
      <p:sp>
        <p:nvSpPr>
          <p:cNvPr id="10" name="Shape 8"/>
          <p:cNvSpPr/>
          <p:nvPr/>
        </p:nvSpPr>
        <p:spPr>
          <a:xfrm>
            <a:off x="838200" y="4953000"/>
            <a:ext cx="2552700" cy="19050"/>
          </a:xfrm>
          <a:prstGeom prst="rect">
            <a:avLst/>
          </a:prstGeom>
          <a:solidFill>
            <a:srgbClr val="D8E2D9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1" name="Text 9"/>
          <p:cNvSpPr/>
          <p:nvPr/>
        </p:nvSpPr>
        <p:spPr>
          <a:xfrm>
            <a:off x="838200" y="5067300"/>
            <a:ext cx="2629281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264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POR TUS REFERIDOS</a:t>
            </a:r>
            <a:endParaRPr lang="es-MX" sz="1650" noProof="0" dirty="0"/>
          </a:p>
        </p:txBody>
      </p:sp>
      <p:sp>
        <p:nvSpPr>
          <p:cNvPr id="12" name="Text 10"/>
          <p:cNvSpPr/>
          <p:nvPr/>
        </p:nvSpPr>
        <p:spPr>
          <a:xfrm>
            <a:off x="838200" y="5657850"/>
            <a:ext cx="2629281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s-MX" sz="2325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Nivel 1</a:t>
            </a:r>
            <a:endParaRPr lang="es-MX" sz="2325" noProof="0" dirty="0"/>
          </a:p>
        </p:txBody>
      </p:sp>
      <p:sp>
        <p:nvSpPr>
          <p:cNvPr id="13" name="Text 11"/>
          <p:cNvSpPr/>
          <p:nvPr/>
        </p:nvSpPr>
        <p:spPr>
          <a:xfrm>
            <a:off x="838200" y="6211956"/>
            <a:ext cx="262928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s-MX" sz="2325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Nivel 2</a:t>
            </a:r>
            <a:endParaRPr lang="es-MX" sz="2325" noProof="0" dirty="0"/>
          </a:p>
        </p:txBody>
      </p:sp>
      <p:sp>
        <p:nvSpPr>
          <p:cNvPr id="14" name="Text 12"/>
          <p:cNvSpPr/>
          <p:nvPr/>
        </p:nvSpPr>
        <p:spPr>
          <a:xfrm>
            <a:off x="838200" y="6915150"/>
            <a:ext cx="262928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s-MX" sz="2325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Nivel 3</a:t>
            </a:r>
            <a:endParaRPr lang="es-MX" sz="2325" noProof="0" dirty="0"/>
          </a:p>
        </p:txBody>
      </p:sp>
      <p:sp>
        <p:nvSpPr>
          <p:cNvPr id="2070" name="Línea Grupo A"/>
          <p:cNvSpPr/>
          <p:nvPr/>
        </p:nvSpPr>
        <p:spPr>
          <a:xfrm>
            <a:off x="3638550" y="3448050"/>
            <a:ext cx="12361249" cy="38100"/>
          </a:xfrm>
          <a:prstGeom prst="rect">
            <a:avLst/>
          </a:prstGeom>
          <a:solidFill>
            <a:srgbClr val="0B7D10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1" name="Grupo A"/>
          <p:cNvSpPr txBox="1"/>
          <p:nvPr/>
        </p:nvSpPr>
        <p:spPr>
          <a:xfrm>
            <a:off x="3638550" y="2914650"/>
            <a:ext cx="1120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2100" b="1" kern="0" spc="-21" noProof="0" dirty="0">
                <a:solidFill>
                  <a:srgbClr val="0B7D1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Grupo A</a:t>
            </a:r>
            <a:endParaRPr lang="es-MX" sz="2100" noProof="0" dirty="0"/>
          </a:p>
        </p:txBody>
      </p:sp>
      <p:sp>
        <p:nvSpPr>
          <p:cNvPr id="2072" name="Grupo A detalle"/>
          <p:cNvSpPr txBox="1"/>
          <p:nvPr/>
        </p:nvSpPr>
        <p:spPr>
          <a:xfrm>
            <a:off x="4763691" y="2962275"/>
            <a:ext cx="52000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725" noProof="0" dirty="0">
                <a:solidFill>
                  <a:srgbClr val="7A8C7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mayor comisión, más cashback</a:t>
            </a:r>
            <a:endParaRPr lang="es-MX" sz="1725" noProof="0" dirty="0"/>
          </a:p>
        </p:txBody>
      </p:sp>
      <p:sp>
        <p:nvSpPr>
          <p:cNvPr id="2073" name="Línea Grupo B"/>
          <p:cNvSpPr/>
          <p:nvPr/>
        </p:nvSpPr>
        <p:spPr>
          <a:xfrm>
            <a:off x="16299799" y="3448050"/>
            <a:ext cx="1150000" cy="38100"/>
          </a:xfrm>
          <a:prstGeom prst="rect">
            <a:avLst/>
          </a:prstGeom>
          <a:solidFill>
            <a:srgbClr val="00B517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4" name="Grupo B"/>
          <p:cNvSpPr txBox="1"/>
          <p:nvPr/>
        </p:nvSpPr>
        <p:spPr>
          <a:xfrm>
            <a:off x="16299799" y="2914650"/>
            <a:ext cx="1150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2100" b="1" kern="0" spc="-21" noProof="0" dirty="0">
                <a:solidFill>
                  <a:srgbClr val="00B51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Grupo B</a:t>
            </a:r>
            <a:endParaRPr lang="es-MX" sz="2100" noProof="0" dirty="0"/>
          </a:p>
        </p:txBody>
      </p:sp>
      <p:sp>
        <p:nvSpPr>
          <p:cNvPr id="2075" name="A1 clasificación"/>
          <p:cNvSpPr txBox="1"/>
          <p:nvPr/>
        </p:nvSpPr>
        <p:spPr>
          <a:xfrm>
            <a:off x="3598550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</a:t>
            </a:r>
            <a:endParaRPr lang="es-MX" sz="2025" noProof="0" dirty="0"/>
          </a:p>
        </p:txBody>
      </p:sp>
      <p:sp>
        <p:nvSpPr>
          <p:cNvPr id="2076" name="A1 cashback celda"/>
          <p:cNvSpPr/>
          <p:nvPr/>
        </p:nvSpPr>
        <p:spPr>
          <a:xfrm>
            <a:off x="3638550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7" name="A1 cashback"/>
          <p:cNvSpPr txBox="1"/>
          <p:nvPr/>
        </p:nvSpPr>
        <p:spPr>
          <a:xfrm>
            <a:off x="3598550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078" name="A1 nivel 1 celda"/>
          <p:cNvSpPr/>
          <p:nvPr/>
        </p:nvSpPr>
        <p:spPr>
          <a:xfrm>
            <a:off x="3638550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9" name="A1 nivel 1"/>
          <p:cNvSpPr txBox="1"/>
          <p:nvPr/>
        </p:nvSpPr>
        <p:spPr>
          <a:xfrm>
            <a:off x="3598550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80" name="A1 nivel 2 celda"/>
          <p:cNvSpPr/>
          <p:nvPr/>
        </p:nvSpPr>
        <p:spPr>
          <a:xfrm>
            <a:off x="3638550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1" name="A1 nivel 2"/>
          <p:cNvSpPr txBox="1"/>
          <p:nvPr/>
        </p:nvSpPr>
        <p:spPr>
          <a:xfrm>
            <a:off x="3598550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82" name="A1 nivel 3 celda"/>
          <p:cNvSpPr/>
          <p:nvPr/>
        </p:nvSpPr>
        <p:spPr>
          <a:xfrm>
            <a:off x="3638550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3" name="A1 nivel 3"/>
          <p:cNvSpPr txBox="1"/>
          <p:nvPr/>
        </p:nvSpPr>
        <p:spPr>
          <a:xfrm>
            <a:off x="3598550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84" name="A2 clasificación"/>
          <p:cNvSpPr txBox="1"/>
          <p:nvPr/>
        </p:nvSpPr>
        <p:spPr>
          <a:xfrm>
            <a:off x="4426608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A2</a:t>
            </a:r>
            <a:endParaRPr lang="es-MX" sz="2025" noProof="0" dirty="0"/>
          </a:p>
        </p:txBody>
      </p:sp>
      <p:sp>
        <p:nvSpPr>
          <p:cNvPr id="2085" name="A2 cashback celda"/>
          <p:cNvSpPr/>
          <p:nvPr/>
        </p:nvSpPr>
        <p:spPr>
          <a:xfrm>
            <a:off x="4466608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6" name="A2 cashback"/>
          <p:cNvSpPr txBox="1"/>
          <p:nvPr/>
        </p:nvSpPr>
        <p:spPr>
          <a:xfrm>
            <a:off x="4426608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087" name="A2 nivel 1 celda"/>
          <p:cNvSpPr/>
          <p:nvPr/>
        </p:nvSpPr>
        <p:spPr>
          <a:xfrm>
            <a:off x="4466608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8" name="A2 nivel 1"/>
          <p:cNvSpPr txBox="1"/>
          <p:nvPr/>
        </p:nvSpPr>
        <p:spPr>
          <a:xfrm>
            <a:off x="4426608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089" name="A2 nivel 2 celda"/>
          <p:cNvSpPr/>
          <p:nvPr/>
        </p:nvSpPr>
        <p:spPr>
          <a:xfrm>
            <a:off x="4466608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0" name="A2 nivel 2"/>
          <p:cNvSpPr txBox="1"/>
          <p:nvPr/>
        </p:nvSpPr>
        <p:spPr>
          <a:xfrm>
            <a:off x="4426608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91" name="A2 nivel 3 celda"/>
          <p:cNvSpPr/>
          <p:nvPr/>
        </p:nvSpPr>
        <p:spPr>
          <a:xfrm>
            <a:off x="4466608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2" name="A2 nivel 3"/>
          <p:cNvSpPr txBox="1"/>
          <p:nvPr/>
        </p:nvSpPr>
        <p:spPr>
          <a:xfrm>
            <a:off x="4426608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93" name="A3 clasificación"/>
          <p:cNvSpPr txBox="1"/>
          <p:nvPr/>
        </p:nvSpPr>
        <p:spPr>
          <a:xfrm>
            <a:off x="5254666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A3</a:t>
            </a:r>
            <a:endParaRPr lang="es-MX" sz="2025" noProof="0" dirty="0"/>
          </a:p>
        </p:txBody>
      </p:sp>
      <p:sp>
        <p:nvSpPr>
          <p:cNvPr id="2094" name="A3 cashback celda"/>
          <p:cNvSpPr/>
          <p:nvPr/>
        </p:nvSpPr>
        <p:spPr>
          <a:xfrm>
            <a:off x="5294666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5" name="A3 cashback"/>
          <p:cNvSpPr txBox="1"/>
          <p:nvPr/>
        </p:nvSpPr>
        <p:spPr>
          <a:xfrm>
            <a:off x="5254666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096" name="A3 nivel 1 celda"/>
          <p:cNvSpPr/>
          <p:nvPr/>
        </p:nvSpPr>
        <p:spPr>
          <a:xfrm>
            <a:off x="5294666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7" name="A3 nivel 1"/>
          <p:cNvSpPr txBox="1"/>
          <p:nvPr/>
        </p:nvSpPr>
        <p:spPr>
          <a:xfrm>
            <a:off x="5254666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98" name="A3 nivel 2 celda"/>
          <p:cNvSpPr/>
          <p:nvPr/>
        </p:nvSpPr>
        <p:spPr>
          <a:xfrm>
            <a:off x="5294666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9" name="A3 nivel 2"/>
          <p:cNvSpPr txBox="1"/>
          <p:nvPr/>
        </p:nvSpPr>
        <p:spPr>
          <a:xfrm>
            <a:off x="5254666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00" name="A3 nivel 3 celda"/>
          <p:cNvSpPr/>
          <p:nvPr/>
        </p:nvSpPr>
        <p:spPr>
          <a:xfrm>
            <a:off x="5294666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1" name="A3 nivel 3"/>
          <p:cNvSpPr txBox="1"/>
          <p:nvPr/>
        </p:nvSpPr>
        <p:spPr>
          <a:xfrm>
            <a:off x="5254666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02" name="A4 clasificación"/>
          <p:cNvSpPr txBox="1"/>
          <p:nvPr/>
        </p:nvSpPr>
        <p:spPr>
          <a:xfrm>
            <a:off x="6082724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A4</a:t>
            </a:r>
            <a:endParaRPr lang="es-MX" sz="2025" noProof="0" dirty="0"/>
          </a:p>
        </p:txBody>
      </p:sp>
      <p:sp>
        <p:nvSpPr>
          <p:cNvPr id="2103" name="A4 cashback celda"/>
          <p:cNvSpPr/>
          <p:nvPr/>
        </p:nvSpPr>
        <p:spPr>
          <a:xfrm>
            <a:off x="6122724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9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4" name="A4 cashback"/>
          <p:cNvSpPr txBox="1"/>
          <p:nvPr/>
        </p:nvSpPr>
        <p:spPr>
          <a:xfrm>
            <a:off x="6082724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05" name="A4 nivel 1 celda"/>
          <p:cNvSpPr/>
          <p:nvPr/>
        </p:nvSpPr>
        <p:spPr>
          <a:xfrm>
            <a:off x="6122724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6" name="A4 nivel 1"/>
          <p:cNvSpPr txBox="1"/>
          <p:nvPr/>
        </p:nvSpPr>
        <p:spPr>
          <a:xfrm>
            <a:off x="6082724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07" name="A4 nivel 2 celda"/>
          <p:cNvSpPr/>
          <p:nvPr/>
        </p:nvSpPr>
        <p:spPr>
          <a:xfrm>
            <a:off x="6122724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8" name="A4 nivel 2"/>
          <p:cNvSpPr txBox="1"/>
          <p:nvPr/>
        </p:nvSpPr>
        <p:spPr>
          <a:xfrm>
            <a:off x="6082724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09" name="A4 nivel 3 celda"/>
          <p:cNvSpPr/>
          <p:nvPr/>
        </p:nvSpPr>
        <p:spPr>
          <a:xfrm>
            <a:off x="6122724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0" name="A4 nivel 3"/>
          <p:cNvSpPr txBox="1"/>
          <p:nvPr/>
        </p:nvSpPr>
        <p:spPr>
          <a:xfrm>
            <a:off x="6082724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11" name="A5 clasificación"/>
          <p:cNvSpPr txBox="1"/>
          <p:nvPr/>
        </p:nvSpPr>
        <p:spPr>
          <a:xfrm>
            <a:off x="6910782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A5</a:t>
            </a:r>
            <a:endParaRPr lang="es-MX" sz="2025" noProof="0" dirty="0"/>
          </a:p>
        </p:txBody>
      </p:sp>
      <p:sp>
        <p:nvSpPr>
          <p:cNvPr id="2112" name="A5 cashback celda"/>
          <p:cNvSpPr/>
          <p:nvPr/>
        </p:nvSpPr>
        <p:spPr>
          <a:xfrm>
            <a:off x="6950782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3" name="A5 cashback"/>
          <p:cNvSpPr txBox="1"/>
          <p:nvPr/>
        </p:nvSpPr>
        <p:spPr>
          <a:xfrm>
            <a:off x="6910782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114" name="A5 nivel 1 celda"/>
          <p:cNvSpPr/>
          <p:nvPr/>
        </p:nvSpPr>
        <p:spPr>
          <a:xfrm>
            <a:off x="6950782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5" name="A5 nivel 1"/>
          <p:cNvSpPr txBox="1"/>
          <p:nvPr/>
        </p:nvSpPr>
        <p:spPr>
          <a:xfrm>
            <a:off x="6910782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16" name="A5 nivel 2 celda"/>
          <p:cNvSpPr/>
          <p:nvPr/>
        </p:nvSpPr>
        <p:spPr>
          <a:xfrm>
            <a:off x="6950782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7" name="A5 nivel 2"/>
          <p:cNvSpPr txBox="1"/>
          <p:nvPr/>
        </p:nvSpPr>
        <p:spPr>
          <a:xfrm>
            <a:off x="6910782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18" name="A5 nivel 3 celda"/>
          <p:cNvSpPr/>
          <p:nvPr/>
        </p:nvSpPr>
        <p:spPr>
          <a:xfrm>
            <a:off x="6950782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9" name="A5 nivel 3"/>
          <p:cNvSpPr txBox="1"/>
          <p:nvPr/>
        </p:nvSpPr>
        <p:spPr>
          <a:xfrm>
            <a:off x="6910782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20" name="A6 clasificación"/>
          <p:cNvSpPr txBox="1"/>
          <p:nvPr/>
        </p:nvSpPr>
        <p:spPr>
          <a:xfrm>
            <a:off x="7738840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A6</a:t>
            </a:r>
            <a:endParaRPr lang="es-MX" sz="2025" noProof="0" dirty="0"/>
          </a:p>
        </p:txBody>
      </p:sp>
      <p:sp>
        <p:nvSpPr>
          <p:cNvPr id="2121" name="A6 cashback celda"/>
          <p:cNvSpPr/>
          <p:nvPr/>
        </p:nvSpPr>
        <p:spPr>
          <a:xfrm>
            <a:off x="7778840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2" name="A6 cashback"/>
          <p:cNvSpPr txBox="1"/>
          <p:nvPr/>
        </p:nvSpPr>
        <p:spPr>
          <a:xfrm>
            <a:off x="7738840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123" name="A6 nivel 1 celda"/>
          <p:cNvSpPr/>
          <p:nvPr/>
        </p:nvSpPr>
        <p:spPr>
          <a:xfrm>
            <a:off x="7778840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4" name="A6 nivel 1"/>
          <p:cNvSpPr txBox="1"/>
          <p:nvPr/>
        </p:nvSpPr>
        <p:spPr>
          <a:xfrm>
            <a:off x="7738840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25" name="A6 nivel 2 celda"/>
          <p:cNvSpPr/>
          <p:nvPr/>
        </p:nvSpPr>
        <p:spPr>
          <a:xfrm>
            <a:off x="7778840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6" name="A6 nivel 2"/>
          <p:cNvSpPr txBox="1"/>
          <p:nvPr/>
        </p:nvSpPr>
        <p:spPr>
          <a:xfrm>
            <a:off x="7738840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27" name="A6 nivel 3 celda"/>
          <p:cNvSpPr/>
          <p:nvPr/>
        </p:nvSpPr>
        <p:spPr>
          <a:xfrm>
            <a:off x="7778840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8" name="A6 nivel 3"/>
          <p:cNvSpPr txBox="1"/>
          <p:nvPr/>
        </p:nvSpPr>
        <p:spPr>
          <a:xfrm>
            <a:off x="7738840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29" name="A7 clasificación"/>
          <p:cNvSpPr txBox="1"/>
          <p:nvPr/>
        </p:nvSpPr>
        <p:spPr>
          <a:xfrm>
            <a:off x="8566898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A7</a:t>
            </a:r>
            <a:endParaRPr lang="es-MX" sz="2025" noProof="0" dirty="0"/>
          </a:p>
        </p:txBody>
      </p:sp>
      <p:sp>
        <p:nvSpPr>
          <p:cNvPr id="2130" name="A7 cashback celda"/>
          <p:cNvSpPr/>
          <p:nvPr/>
        </p:nvSpPr>
        <p:spPr>
          <a:xfrm>
            <a:off x="8606898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1" name="A7 cashback"/>
          <p:cNvSpPr txBox="1"/>
          <p:nvPr/>
        </p:nvSpPr>
        <p:spPr>
          <a:xfrm>
            <a:off x="8566898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6%</a:t>
            </a:r>
            <a:endParaRPr lang="es-MX" sz="2550" noProof="0" dirty="0"/>
          </a:p>
        </p:txBody>
      </p:sp>
      <p:sp>
        <p:nvSpPr>
          <p:cNvPr id="2132" name="A7 nivel 1 celda"/>
          <p:cNvSpPr/>
          <p:nvPr/>
        </p:nvSpPr>
        <p:spPr>
          <a:xfrm>
            <a:off x="8606898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3" name="A7 nivel 1"/>
          <p:cNvSpPr txBox="1"/>
          <p:nvPr/>
        </p:nvSpPr>
        <p:spPr>
          <a:xfrm>
            <a:off x="8566898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34" name="A7 nivel 2 celda"/>
          <p:cNvSpPr/>
          <p:nvPr/>
        </p:nvSpPr>
        <p:spPr>
          <a:xfrm>
            <a:off x="8606898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5" name="A7 nivel 2"/>
          <p:cNvSpPr txBox="1"/>
          <p:nvPr/>
        </p:nvSpPr>
        <p:spPr>
          <a:xfrm>
            <a:off x="8566898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36" name="A7 nivel 3 celda"/>
          <p:cNvSpPr/>
          <p:nvPr/>
        </p:nvSpPr>
        <p:spPr>
          <a:xfrm>
            <a:off x="8606898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7" name="A7 nivel 3"/>
          <p:cNvSpPr txBox="1"/>
          <p:nvPr/>
        </p:nvSpPr>
        <p:spPr>
          <a:xfrm>
            <a:off x="8566898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38" name="A8 clasificación"/>
          <p:cNvSpPr txBox="1"/>
          <p:nvPr/>
        </p:nvSpPr>
        <p:spPr>
          <a:xfrm>
            <a:off x="9394956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A8</a:t>
            </a:r>
            <a:endParaRPr lang="es-MX" sz="2025" noProof="0" dirty="0"/>
          </a:p>
        </p:txBody>
      </p:sp>
      <p:sp>
        <p:nvSpPr>
          <p:cNvPr id="2139" name="A8 cashback celda"/>
          <p:cNvSpPr/>
          <p:nvPr/>
        </p:nvSpPr>
        <p:spPr>
          <a:xfrm>
            <a:off x="9434956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0" name="A8 cashback"/>
          <p:cNvSpPr txBox="1"/>
          <p:nvPr/>
        </p:nvSpPr>
        <p:spPr>
          <a:xfrm>
            <a:off x="9394956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7%</a:t>
            </a:r>
            <a:endParaRPr lang="es-MX" sz="2550" noProof="0" dirty="0"/>
          </a:p>
        </p:txBody>
      </p:sp>
      <p:sp>
        <p:nvSpPr>
          <p:cNvPr id="2141" name="A8 nivel 1 celda"/>
          <p:cNvSpPr/>
          <p:nvPr/>
        </p:nvSpPr>
        <p:spPr>
          <a:xfrm>
            <a:off x="9434956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2" name="A8 nivel 1"/>
          <p:cNvSpPr txBox="1"/>
          <p:nvPr/>
        </p:nvSpPr>
        <p:spPr>
          <a:xfrm>
            <a:off x="9394956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43" name="A8 nivel 2 celda"/>
          <p:cNvSpPr/>
          <p:nvPr/>
        </p:nvSpPr>
        <p:spPr>
          <a:xfrm>
            <a:off x="9434956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4" name="A8 nivel 2"/>
          <p:cNvSpPr txBox="1"/>
          <p:nvPr/>
        </p:nvSpPr>
        <p:spPr>
          <a:xfrm>
            <a:off x="9394956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45" name="A8 nivel 3 celda"/>
          <p:cNvSpPr/>
          <p:nvPr/>
        </p:nvSpPr>
        <p:spPr>
          <a:xfrm>
            <a:off x="9434956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6" name="A8 nivel 3"/>
          <p:cNvSpPr txBox="1"/>
          <p:nvPr/>
        </p:nvSpPr>
        <p:spPr>
          <a:xfrm>
            <a:off x="9394956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47" name="A9 clasificación"/>
          <p:cNvSpPr txBox="1"/>
          <p:nvPr/>
        </p:nvSpPr>
        <p:spPr>
          <a:xfrm>
            <a:off x="10223014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A9</a:t>
            </a:r>
            <a:endParaRPr lang="es-MX" sz="2025" noProof="0" dirty="0"/>
          </a:p>
        </p:txBody>
      </p:sp>
      <p:sp>
        <p:nvSpPr>
          <p:cNvPr id="2148" name="A9 cashback celda"/>
          <p:cNvSpPr/>
          <p:nvPr/>
        </p:nvSpPr>
        <p:spPr>
          <a:xfrm>
            <a:off x="10263014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0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9" name="A9 cashback"/>
          <p:cNvSpPr txBox="1"/>
          <p:nvPr/>
        </p:nvSpPr>
        <p:spPr>
          <a:xfrm>
            <a:off x="10223014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8%</a:t>
            </a:r>
            <a:endParaRPr lang="es-MX" sz="2550" noProof="0" dirty="0"/>
          </a:p>
        </p:txBody>
      </p:sp>
      <p:sp>
        <p:nvSpPr>
          <p:cNvPr id="2150" name="A9 nivel 1 celda"/>
          <p:cNvSpPr/>
          <p:nvPr/>
        </p:nvSpPr>
        <p:spPr>
          <a:xfrm>
            <a:off x="10263014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1" name="A9 nivel 1"/>
          <p:cNvSpPr txBox="1"/>
          <p:nvPr/>
        </p:nvSpPr>
        <p:spPr>
          <a:xfrm>
            <a:off x="10223014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52" name="A9 nivel 2 celda"/>
          <p:cNvSpPr/>
          <p:nvPr/>
        </p:nvSpPr>
        <p:spPr>
          <a:xfrm>
            <a:off x="10263014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3" name="A9 nivel 2"/>
          <p:cNvSpPr txBox="1"/>
          <p:nvPr/>
        </p:nvSpPr>
        <p:spPr>
          <a:xfrm>
            <a:off x="10223014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54" name="A9 nivel 3 celda"/>
          <p:cNvSpPr/>
          <p:nvPr/>
        </p:nvSpPr>
        <p:spPr>
          <a:xfrm>
            <a:off x="10263014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5" name="A9 nivel 3"/>
          <p:cNvSpPr txBox="1"/>
          <p:nvPr/>
        </p:nvSpPr>
        <p:spPr>
          <a:xfrm>
            <a:off x="10223014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56" name="A10 clasificación"/>
          <p:cNvSpPr txBox="1"/>
          <p:nvPr/>
        </p:nvSpPr>
        <p:spPr>
          <a:xfrm>
            <a:off x="11051072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A10</a:t>
            </a:r>
            <a:endParaRPr lang="es-MX" sz="2025" noProof="0" dirty="0"/>
          </a:p>
        </p:txBody>
      </p:sp>
      <p:sp>
        <p:nvSpPr>
          <p:cNvPr id="2157" name="A10 cashback celda"/>
          <p:cNvSpPr/>
          <p:nvPr/>
        </p:nvSpPr>
        <p:spPr>
          <a:xfrm>
            <a:off x="11091072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8" name="A10 cashback"/>
          <p:cNvSpPr txBox="1"/>
          <p:nvPr/>
        </p:nvSpPr>
        <p:spPr>
          <a:xfrm>
            <a:off x="11051072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9%</a:t>
            </a:r>
            <a:endParaRPr lang="es-MX" sz="2550" noProof="0" dirty="0"/>
          </a:p>
        </p:txBody>
      </p:sp>
      <p:sp>
        <p:nvSpPr>
          <p:cNvPr id="2159" name="A10 nivel 1 celda"/>
          <p:cNvSpPr/>
          <p:nvPr/>
        </p:nvSpPr>
        <p:spPr>
          <a:xfrm>
            <a:off x="11091072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0" name="A10 nivel 1"/>
          <p:cNvSpPr txBox="1"/>
          <p:nvPr/>
        </p:nvSpPr>
        <p:spPr>
          <a:xfrm>
            <a:off x="11051072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61" name="A10 nivel 2 celda"/>
          <p:cNvSpPr/>
          <p:nvPr/>
        </p:nvSpPr>
        <p:spPr>
          <a:xfrm>
            <a:off x="11091072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2" name="A10 nivel 2"/>
          <p:cNvSpPr txBox="1"/>
          <p:nvPr/>
        </p:nvSpPr>
        <p:spPr>
          <a:xfrm>
            <a:off x="11051072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63" name="A10 nivel 3 celda"/>
          <p:cNvSpPr/>
          <p:nvPr/>
        </p:nvSpPr>
        <p:spPr>
          <a:xfrm>
            <a:off x="11091072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4" name="A10 nivel 3"/>
          <p:cNvSpPr txBox="1"/>
          <p:nvPr/>
        </p:nvSpPr>
        <p:spPr>
          <a:xfrm>
            <a:off x="11051072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65" name="A11 clasificación"/>
          <p:cNvSpPr txBox="1"/>
          <p:nvPr/>
        </p:nvSpPr>
        <p:spPr>
          <a:xfrm>
            <a:off x="11879130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A11</a:t>
            </a:r>
            <a:endParaRPr lang="es-MX" sz="2025" noProof="0" dirty="0"/>
          </a:p>
        </p:txBody>
      </p:sp>
      <p:sp>
        <p:nvSpPr>
          <p:cNvPr id="2166" name="A11 cashback celda"/>
          <p:cNvSpPr/>
          <p:nvPr/>
        </p:nvSpPr>
        <p:spPr>
          <a:xfrm>
            <a:off x="11919130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7" name="A11 cashback"/>
          <p:cNvSpPr txBox="1"/>
          <p:nvPr/>
        </p:nvSpPr>
        <p:spPr>
          <a:xfrm>
            <a:off x="11879130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10%</a:t>
            </a:r>
            <a:endParaRPr lang="es-MX" sz="2550" noProof="0" dirty="0"/>
          </a:p>
        </p:txBody>
      </p:sp>
      <p:sp>
        <p:nvSpPr>
          <p:cNvPr id="2168" name="A11 nivel 1 celda"/>
          <p:cNvSpPr/>
          <p:nvPr/>
        </p:nvSpPr>
        <p:spPr>
          <a:xfrm>
            <a:off x="11919130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1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9" name="A11 nivel 1"/>
          <p:cNvSpPr txBox="1"/>
          <p:nvPr/>
        </p:nvSpPr>
        <p:spPr>
          <a:xfrm>
            <a:off x="11879130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70" name="A11 nivel 2 celda"/>
          <p:cNvSpPr/>
          <p:nvPr/>
        </p:nvSpPr>
        <p:spPr>
          <a:xfrm>
            <a:off x="11919130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1" name="A11 nivel 2"/>
          <p:cNvSpPr txBox="1"/>
          <p:nvPr/>
        </p:nvSpPr>
        <p:spPr>
          <a:xfrm>
            <a:off x="11879130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72" name="A11 nivel 3 celda"/>
          <p:cNvSpPr/>
          <p:nvPr/>
        </p:nvSpPr>
        <p:spPr>
          <a:xfrm>
            <a:off x="11919130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3" name="A11 nivel 3"/>
          <p:cNvSpPr txBox="1"/>
          <p:nvPr/>
        </p:nvSpPr>
        <p:spPr>
          <a:xfrm>
            <a:off x="11879130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74" name="A12 clasificación"/>
          <p:cNvSpPr txBox="1"/>
          <p:nvPr/>
        </p:nvSpPr>
        <p:spPr>
          <a:xfrm>
            <a:off x="12707188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A12</a:t>
            </a:r>
            <a:endParaRPr lang="es-MX" sz="2025" noProof="0" dirty="0"/>
          </a:p>
        </p:txBody>
      </p:sp>
      <p:sp>
        <p:nvSpPr>
          <p:cNvPr id="2175" name="A12 cashback celda"/>
          <p:cNvSpPr/>
          <p:nvPr/>
        </p:nvSpPr>
        <p:spPr>
          <a:xfrm>
            <a:off x="12747188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9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6" name="A12 cashback"/>
          <p:cNvSpPr txBox="1"/>
          <p:nvPr/>
        </p:nvSpPr>
        <p:spPr>
          <a:xfrm>
            <a:off x="12707188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12%</a:t>
            </a:r>
            <a:endParaRPr lang="es-MX" sz="2550" noProof="0" dirty="0"/>
          </a:p>
        </p:txBody>
      </p:sp>
      <p:sp>
        <p:nvSpPr>
          <p:cNvPr id="2177" name="A12 nivel 1 celda"/>
          <p:cNvSpPr/>
          <p:nvPr/>
        </p:nvSpPr>
        <p:spPr>
          <a:xfrm>
            <a:off x="12747188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2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8" name="A12 nivel 1"/>
          <p:cNvSpPr txBox="1"/>
          <p:nvPr/>
        </p:nvSpPr>
        <p:spPr>
          <a:xfrm>
            <a:off x="12707188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179" name="A12 nivel 2 celda"/>
          <p:cNvSpPr/>
          <p:nvPr/>
        </p:nvSpPr>
        <p:spPr>
          <a:xfrm>
            <a:off x="12747188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0" name="A12 nivel 2"/>
          <p:cNvSpPr txBox="1"/>
          <p:nvPr/>
        </p:nvSpPr>
        <p:spPr>
          <a:xfrm>
            <a:off x="12707188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81" name="A12 nivel 3 celda"/>
          <p:cNvSpPr/>
          <p:nvPr/>
        </p:nvSpPr>
        <p:spPr>
          <a:xfrm>
            <a:off x="12747188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2" name="A12 nivel 3"/>
          <p:cNvSpPr txBox="1"/>
          <p:nvPr/>
        </p:nvSpPr>
        <p:spPr>
          <a:xfrm>
            <a:off x="12707188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83" name="A13 clasificación"/>
          <p:cNvSpPr txBox="1"/>
          <p:nvPr/>
        </p:nvSpPr>
        <p:spPr>
          <a:xfrm>
            <a:off x="13535246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A13</a:t>
            </a:r>
            <a:endParaRPr lang="es-MX" sz="2025" noProof="0" dirty="0"/>
          </a:p>
        </p:txBody>
      </p:sp>
      <p:sp>
        <p:nvSpPr>
          <p:cNvPr id="2184" name="A13 cashback celda"/>
          <p:cNvSpPr/>
          <p:nvPr/>
        </p:nvSpPr>
        <p:spPr>
          <a:xfrm>
            <a:off x="13575246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4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5" name="A13 cashback"/>
          <p:cNvSpPr txBox="1"/>
          <p:nvPr/>
        </p:nvSpPr>
        <p:spPr>
          <a:xfrm>
            <a:off x="13535246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14%</a:t>
            </a:r>
            <a:endParaRPr lang="es-MX" sz="2550" noProof="0" dirty="0"/>
          </a:p>
        </p:txBody>
      </p:sp>
      <p:sp>
        <p:nvSpPr>
          <p:cNvPr id="2186" name="A13 nivel 1 celda"/>
          <p:cNvSpPr/>
          <p:nvPr/>
        </p:nvSpPr>
        <p:spPr>
          <a:xfrm>
            <a:off x="13575246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7" name="A13 nivel 1"/>
          <p:cNvSpPr txBox="1"/>
          <p:nvPr/>
        </p:nvSpPr>
        <p:spPr>
          <a:xfrm>
            <a:off x="13535246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188" name="A13 nivel 2 celda"/>
          <p:cNvSpPr/>
          <p:nvPr/>
        </p:nvSpPr>
        <p:spPr>
          <a:xfrm>
            <a:off x="13575246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2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9" name="A13 nivel 2"/>
          <p:cNvSpPr txBox="1"/>
          <p:nvPr/>
        </p:nvSpPr>
        <p:spPr>
          <a:xfrm>
            <a:off x="13535246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190" name="A13 nivel 3 celda"/>
          <p:cNvSpPr/>
          <p:nvPr/>
        </p:nvSpPr>
        <p:spPr>
          <a:xfrm>
            <a:off x="13575246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1" name="A13 nivel 3"/>
          <p:cNvSpPr txBox="1"/>
          <p:nvPr/>
        </p:nvSpPr>
        <p:spPr>
          <a:xfrm>
            <a:off x="13535246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92" name="A14 clasificación"/>
          <p:cNvSpPr txBox="1"/>
          <p:nvPr/>
        </p:nvSpPr>
        <p:spPr>
          <a:xfrm>
            <a:off x="14363304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A14</a:t>
            </a:r>
            <a:endParaRPr lang="es-MX" sz="2025" noProof="0" dirty="0"/>
          </a:p>
        </p:txBody>
      </p:sp>
      <p:sp>
        <p:nvSpPr>
          <p:cNvPr id="2193" name="A14 cashback celda"/>
          <p:cNvSpPr/>
          <p:nvPr/>
        </p:nvSpPr>
        <p:spPr>
          <a:xfrm>
            <a:off x="14403304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49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4" name="A14 cashback"/>
          <p:cNvSpPr txBox="1"/>
          <p:nvPr/>
        </p:nvSpPr>
        <p:spPr>
          <a:xfrm>
            <a:off x="14363304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16%</a:t>
            </a:r>
            <a:endParaRPr lang="es-MX" sz="2550" noProof="0" dirty="0"/>
          </a:p>
        </p:txBody>
      </p:sp>
      <p:sp>
        <p:nvSpPr>
          <p:cNvPr id="2195" name="A14 nivel 1 celda"/>
          <p:cNvSpPr/>
          <p:nvPr/>
        </p:nvSpPr>
        <p:spPr>
          <a:xfrm>
            <a:off x="14403304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3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6" name="A14 nivel 1"/>
          <p:cNvSpPr txBox="1"/>
          <p:nvPr/>
        </p:nvSpPr>
        <p:spPr>
          <a:xfrm>
            <a:off x="14363304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6%</a:t>
            </a:r>
            <a:endParaRPr lang="es-MX" sz="2550" noProof="0" dirty="0"/>
          </a:p>
        </p:txBody>
      </p:sp>
      <p:sp>
        <p:nvSpPr>
          <p:cNvPr id="2197" name="A14 nivel 2 celda"/>
          <p:cNvSpPr/>
          <p:nvPr/>
        </p:nvSpPr>
        <p:spPr>
          <a:xfrm>
            <a:off x="14403304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8" name="A14 nivel 2"/>
          <p:cNvSpPr txBox="1"/>
          <p:nvPr/>
        </p:nvSpPr>
        <p:spPr>
          <a:xfrm>
            <a:off x="14363304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199" name="A14 nivel 3 celda"/>
          <p:cNvSpPr/>
          <p:nvPr/>
        </p:nvSpPr>
        <p:spPr>
          <a:xfrm>
            <a:off x="14403304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2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0" name="A14 nivel 3"/>
          <p:cNvSpPr txBox="1"/>
          <p:nvPr/>
        </p:nvSpPr>
        <p:spPr>
          <a:xfrm>
            <a:off x="14363304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201" name="A15 clasificación"/>
          <p:cNvSpPr txBox="1"/>
          <p:nvPr/>
        </p:nvSpPr>
        <p:spPr>
          <a:xfrm>
            <a:off x="15191362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A15</a:t>
            </a:r>
            <a:endParaRPr lang="es-MX" sz="2025" noProof="0" dirty="0"/>
          </a:p>
        </p:txBody>
      </p:sp>
      <p:sp>
        <p:nvSpPr>
          <p:cNvPr id="2202" name="A15 cashback celda"/>
          <p:cNvSpPr/>
          <p:nvPr/>
        </p:nvSpPr>
        <p:spPr>
          <a:xfrm>
            <a:off x="15231362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5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3" name="A15 cashback"/>
          <p:cNvSpPr txBox="1"/>
          <p:nvPr/>
        </p:nvSpPr>
        <p:spPr>
          <a:xfrm>
            <a:off x="15191362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18%</a:t>
            </a:r>
            <a:endParaRPr lang="es-MX" sz="2550" noProof="0" dirty="0"/>
          </a:p>
        </p:txBody>
      </p:sp>
      <p:sp>
        <p:nvSpPr>
          <p:cNvPr id="2204" name="A15 nivel 1 celda"/>
          <p:cNvSpPr/>
          <p:nvPr/>
        </p:nvSpPr>
        <p:spPr>
          <a:xfrm>
            <a:off x="15231362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4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5" name="A15 nivel 1"/>
          <p:cNvSpPr txBox="1"/>
          <p:nvPr/>
        </p:nvSpPr>
        <p:spPr>
          <a:xfrm>
            <a:off x="15191362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7%</a:t>
            </a:r>
            <a:endParaRPr lang="es-MX" sz="2550" noProof="0" dirty="0"/>
          </a:p>
        </p:txBody>
      </p:sp>
      <p:sp>
        <p:nvSpPr>
          <p:cNvPr id="2206" name="A15 nivel 2 celda"/>
          <p:cNvSpPr/>
          <p:nvPr/>
        </p:nvSpPr>
        <p:spPr>
          <a:xfrm>
            <a:off x="15231362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7" name="A15 nivel 2"/>
          <p:cNvSpPr txBox="1"/>
          <p:nvPr/>
        </p:nvSpPr>
        <p:spPr>
          <a:xfrm>
            <a:off x="15191362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6%</a:t>
            </a:r>
            <a:endParaRPr lang="es-MX" sz="2550" noProof="0" dirty="0"/>
          </a:p>
        </p:txBody>
      </p:sp>
      <p:sp>
        <p:nvSpPr>
          <p:cNvPr id="2208" name="A15 nivel 3 celda"/>
          <p:cNvSpPr/>
          <p:nvPr/>
        </p:nvSpPr>
        <p:spPr>
          <a:xfrm>
            <a:off x="15231362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9" name="A15 nivel 3"/>
          <p:cNvSpPr txBox="1"/>
          <p:nvPr/>
        </p:nvSpPr>
        <p:spPr>
          <a:xfrm>
            <a:off x="15191362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0" name="B1 clasificación"/>
          <p:cNvSpPr txBox="1"/>
          <p:nvPr/>
        </p:nvSpPr>
        <p:spPr>
          <a:xfrm>
            <a:off x="16259799" y="3657600"/>
            <a:ext cx="1230000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B1</a:t>
            </a:r>
            <a:endParaRPr lang="es-MX" sz="2025" noProof="0" dirty="0"/>
          </a:p>
        </p:txBody>
      </p:sp>
      <p:sp>
        <p:nvSpPr>
          <p:cNvPr id="2211" name="B1 cashback celda"/>
          <p:cNvSpPr/>
          <p:nvPr/>
        </p:nvSpPr>
        <p:spPr>
          <a:xfrm>
            <a:off x="16299799" y="4057650"/>
            <a:ext cx="1150000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2" name="B1 cashback"/>
          <p:cNvSpPr txBox="1"/>
          <p:nvPr/>
        </p:nvSpPr>
        <p:spPr>
          <a:xfrm>
            <a:off x="16259799" y="4057650"/>
            <a:ext cx="1230000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3" name="B1 nivel 1 celda"/>
          <p:cNvSpPr/>
          <p:nvPr/>
        </p:nvSpPr>
        <p:spPr>
          <a:xfrm>
            <a:off x="16299799" y="5581652"/>
            <a:ext cx="1150000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4" name="B1 nivel 1"/>
          <p:cNvSpPr txBox="1"/>
          <p:nvPr/>
        </p:nvSpPr>
        <p:spPr>
          <a:xfrm>
            <a:off x="16259799" y="5581652"/>
            <a:ext cx="1230000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5" name="B1 nivel 2 celda"/>
          <p:cNvSpPr/>
          <p:nvPr/>
        </p:nvSpPr>
        <p:spPr>
          <a:xfrm>
            <a:off x="16299799" y="6153146"/>
            <a:ext cx="1150000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6" name="B1 nivel 2"/>
          <p:cNvSpPr txBox="1"/>
          <p:nvPr/>
        </p:nvSpPr>
        <p:spPr>
          <a:xfrm>
            <a:off x="16259799" y="6153146"/>
            <a:ext cx="1230000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7" name="B1 nivel 3 celda"/>
          <p:cNvSpPr/>
          <p:nvPr/>
        </p:nvSpPr>
        <p:spPr>
          <a:xfrm>
            <a:off x="16299799" y="6913490"/>
            <a:ext cx="1150000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8" name="B1 nivel 3"/>
          <p:cNvSpPr txBox="1"/>
          <p:nvPr/>
        </p:nvSpPr>
        <p:spPr>
          <a:xfrm>
            <a:off x="16259799" y="6913490"/>
            <a:ext cx="1230000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9" name="Nota A1 A2"/>
          <p:cNvSpPr txBox="1"/>
          <p:nvPr/>
        </p:nvSpPr>
        <p:spPr>
          <a:xfrm>
            <a:off x="3638550" y="7700000"/>
            <a:ext cx="9000000" cy="3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500" noProof="0" dirty="0">
                <a:solidFill>
                  <a:srgbClr val="7A8C7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 y A2: solo tienda física. En el marketplace, cada producto lleva su clasificación desde A3 (10%).</a:t>
            </a:r>
            <a:endParaRPr lang="es-MX" sz="1500" noProof="0" dirty="0"/>
          </a:p>
        </p:txBody>
      </p:sp>
      <p:sp>
        <p:nvSpPr>
          <p:cNvPr id="177" name="Shape 175"/>
          <p:cNvSpPr/>
          <p:nvPr/>
        </p:nvSpPr>
        <p:spPr>
          <a:xfrm>
            <a:off x="838200" y="8077200"/>
            <a:ext cx="16611600" cy="982414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78" name="Text 176"/>
          <p:cNvSpPr/>
          <p:nvPr/>
        </p:nvSpPr>
        <p:spPr>
          <a:xfrm>
            <a:off x="1219200" y="8430220"/>
            <a:ext cx="2043604" cy="3143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10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CÓMO SE LEE</a:t>
            </a:r>
            <a:endParaRPr lang="es-MX" sz="1725" noProof="0" dirty="0"/>
          </a:p>
        </p:txBody>
      </p:sp>
      <p:sp>
        <p:nvSpPr>
          <p:cNvPr id="179" name="Text 177"/>
          <p:cNvSpPr/>
          <p:nvPr/>
        </p:nvSpPr>
        <p:spPr>
          <a:xfrm>
            <a:off x="3381821" y="8382000"/>
            <a:ext cx="12378839" cy="41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811"/>
              </a:lnSpc>
              <a:buNone/>
            </a:pP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Consumes </a:t>
            </a:r>
            <a:r>
              <a:rPr lang="es-MX" sz="2175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$1,000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un negocio </a:t>
            </a:r>
            <a:r>
              <a:rPr lang="es-MX" sz="2175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A11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→ te regresan </a:t>
            </a:r>
            <a:r>
              <a:rPr lang="es-MX" sz="2175" b="1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$100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(10%), y quien te invitó gana </a:t>
            </a:r>
            <a:r>
              <a:rPr lang="es-MX" sz="2175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$30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(3%).</a:t>
            </a:r>
            <a:endParaRPr lang="es-MX" sz="2175" noProof="0" dirty="0"/>
          </a:p>
        </p:txBody>
      </p:sp>
      <p:sp>
        <p:nvSpPr>
          <p:cNvPr id="181" name="Text 179"/>
          <p:cNvSpPr/>
          <p:nvPr/>
        </p:nvSpPr>
        <p:spPr>
          <a:xfrm>
            <a:off x="17159585" y="9553575"/>
            <a:ext cx="366415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s-MX" sz="1500" noProof="0" dirty="0"/>
          </a:p>
        </p:txBody>
      </p:sp>
      <p:sp>
        <p:nvSpPr>
          <p:cNvPr id="18" name="Text 23">
            <a:extLst>
              <a:ext uri="{FF2B5EF4-FFF2-40B4-BE49-F238E27FC236}">
                <a16:creationId xmlns:a16="http://schemas.microsoft.com/office/drawing/2014/main" id="{AEF40A78-A54E-9C60-69AC-EB9C00649682}"/>
              </a:ext>
            </a:extLst>
          </p:cNvPr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800100"/>
            <a:ext cx="73661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 — UN MES CON LIMAS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428750"/>
            <a:ext cx="12115800" cy="81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792"/>
              </a:lnSpc>
              <a:buNone/>
            </a:pPr>
            <a:r>
              <a:rPr lang="es-MX" sz="6000" b="1" kern="0" spc="-18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Así se ve un mes con LIMAS</a:t>
            </a:r>
            <a:endParaRPr lang="es-MX" sz="6000" noProof="0" dirty="0"/>
          </a:p>
        </p:txBody>
      </p:sp>
      <p:sp>
        <p:nvSpPr>
          <p:cNvPr id="5" name="Shape 3"/>
          <p:cNvSpPr/>
          <p:nvPr/>
        </p:nvSpPr>
        <p:spPr>
          <a:xfrm>
            <a:off x="990600" y="2701230"/>
            <a:ext cx="7981950" cy="5368230"/>
          </a:xfrm>
          <a:prstGeom prst="rect">
            <a:avLst/>
          </a:prstGeom>
          <a:solidFill>
            <a:srgbClr val="FFFFFF"/>
          </a:solidFill>
          <a:ln/>
          <a:effectLst>
            <a:outerShdw blurRad="476250" dist="22860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6" name="Text 4"/>
          <p:cNvSpPr/>
          <p:nvPr/>
        </p:nvSpPr>
        <p:spPr>
          <a:xfrm>
            <a:off x="1428750" y="3158430"/>
            <a:ext cx="781621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800" b="1" kern="0" spc="324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TUS COMPRAS</a:t>
            </a:r>
            <a:endParaRPr lang="es-MX" sz="1800" noProof="0" dirty="0"/>
          </a:p>
        </p:txBody>
      </p:sp>
      <p:sp>
        <p:nvSpPr>
          <p:cNvPr id="7" name="Text 5"/>
          <p:cNvSpPr/>
          <p:nvPr/>
        </p:nvSpPr>
        <p:spPr>
          <a:xfrm>
            <a:off x="1428750" y="3691830"/>
            <a:ext cx="7318820" cy="10879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3515"/>
              </a:lnSpc>
              <a:buNone/>
            </a:pPr>
            <a:r>
              <a:rPr lang="es-MX" sz="3900" b="1" kern="0" spc="-98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¿Cuánto te regresa tu consumo?</a:t>
            </a:r>
            <a:endParaRPr lang="es-MX" sz="3900" noProof="0" dirty="0"/>
          </a:p>
        </p:txBody>
      </p:sp>
      <p:sp>
        <p:nvSpPr>
          <p:cNvPr id="8" name="Text 6"/>
          <p:cNvSpPr/>
          <p:nvPr/>
        </p:nvSpPr>
        <p:spPr>
          <a:xfrm>
            <a:off x="1428750" y="4989314"/>
            <a:ext cx="7816215" cy="4113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s-MX" sz="210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Compras </a:t>
            </a:r>
            <a:r>
              <a:rPr lang="es-MX" sz="2100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$3,000 al mes </a:t>
            </a:r>
            <a:r>
              <a:rPr lang="es-MX" sz="210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negocios A6.</a:t>
            </a:r>
            <a:endParaRPr lang="es-MX" sz="2100" noProof="0" dirty="0"/>
          </a:p>
        </p:txBody>
      </p:sp>
      <p:sp>
        <p:nvSpPr>
          <p:cNvPr id="9" name="Shape 7"/>
          <p:cNvSpPr/>
          <p:nvPr/>
        </p:nvSpPr>
        <p:spPr>
          <a:xfrm>
            <a:off x="1428750" y="5648325"/>
            <a:ext cx="7105650" cy="19050"/>
          </a:xfrm>
          <a:prstGeom prst="rect">
            <a:avLst/>
          </a:prstGeom>
          <a:solidFill>
            <a:srgbClr val="E1E9E1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1414822" y="6100205"/>
            <a:ext cx="4887309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2550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$3,000 × 5% de cashback</a:t>
            </a:r>
            <a:endParaRPr lang="es-MX" sz="2550" noProof="0" dirty="0"/>
          </a:p>
        </p:txBody>
      </p:sp>
      <p:sp>
        <p:nvSpPr>
          <p:cNvPr id="11" name="Text 9"/>
          <p:cNvSpPr/>
          <p:nvPr/>
        </p:nvSpPr>
        <p:spPr>
          <a:xfrm>
            <a:off x="1428749" y="7020817"/>
            <a:ext cx="7816215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9012"/>
              </a:lnSpc>
              <a:buNone/>
            </a:pPr>
            <a:r>
              <a:rPr lang="es-MX" sz="4800" b="1" kern="0" spc="-144" noProof="0" dirty="0">
                <a:solidFill>
                  <a:srgbClr val="007A0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= $150 / mes</a:t>
            </a:r>
            <a:endParaRPr lang="es-MX" sz="4800" noProof="0" dirty="0"/>
          </a:p>
        </p:txBody>
      </p:sp>
      <p:sp>
        <p:nvSpPr>
          <p:cNvPr id="12" name="Shape 10"/>
          <p:cNvSpPr/>
          <p:nvPr/>
        </p:nvSpPr>
        <p:spPr>
          <a:xfrm>
            <a:off x="9315450" y="2701230"/>
            <a:ext cx="7981950" cy="5368230"/>
          </a:xfrm>
          <a:prstGeom prst="rect">
            <a:avLst/>
          </a:prstGeom>
          <a:solidFill>
            <a:srgbClr val="0A2812"/>
          </a:solidFill>
          <a:ln/>
          <a:effectLst>
            <a:outerShdw blurRad="476250" dist="228600" dir="5400000" algn="bl" rotWithShape="0">
              <a:srgbClr val="003C0A">
                <a:alpha val="55000"/>
              </a:srgbClr>
            </a:outerShdw>
          </a:effectLst>
        </p:spPr>
        <p:txBody>
          <a:bodyPr/>
          <a:lstStyle/>
          <a:p>
            <a:endParaRPr lang="es-MX" sz="2400" noProof="0" dirty="0"/>
          </a:p>
        </p:txBody>
      </p:sp>
      <p:sp>
        <p:nvSpPr>
          <p:cNvPr id="13" name="Text 11"/>
          <p:cNvSpPr/>
          <p:nvPr/>
        </p:nvSpPr>
        <p:spPr>
          <a:xfrm>
            <a:off x="9753600" y="3158430"/>
            <a:ext cx="781621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800" b="1" kern="0" spc="324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RED</a:t>
            </a:r>
            <a:endParaRPr lang="es-MX" sz="1800" noProof="0" dirty="0"/>
          </a:p>
        </p:txBody>
      </p:sp>
      <p:sp>
        <p:nvSpPr>
          <p:cNvPr id="14" name="Text 12"/>
          <p:cNvSpPr/>
          <p:nvPr/>
        </p:nvSpPr>
        <p:spPr>
          <a:xfrm>
            <a:off x="9753600" y="3691830"/>
            <a:ext cx="7318820" cy="10879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3515"/>
              </a:lnSpc>
              <a:buNone/>
            </a:pPr>
            <a:r>
              <a:rPr lang="es-MX" sz="3900" b="1" kern="0" spc="-98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¿Y si tu red llega a 100 personas?</a:t>
            </a:r>
            <a:endParaRPr lang="es-MX" sz="3900" noProof="0" dirty="0"/>
          </a:p>
        </p:txBody>
      </p:sp>
      <p:sp>
        <p:nvSpPr>
          <p:cNvPr id="15" name="Text 13"/>
          <p:cNvSpPr/>
          <p:nvPr/>
        </p:nvSpPr>
        <p:spPr>
          <a:xfrm>
            <a:off x="9753600" y="4989314"/>
            <a:ext cx="7318820" cy="78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s-MX" sz="210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Cada una compra </a:t>
            </a:r>
            <a:r>
              <a:rPr lang="es-MX" sz="21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$3,000 al mes </a:t>
            </a:r>
            <a:r>
              <a:rPr lang="es-MX" sz="210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negocios A6.</a:t>
            </a:r>
            <a:endParaRPr lang="es-MX" sz="2100" noProof="0" dirty="0"/>
          </a:p>
        </p:txBody>
      </p:sp>
      <p:sp>
        <p:nvSpPr>
          <p:cNvPr id="16" name="Shape 14"/>
          <p:cNvSpPr/>
          <p:nvPr/>
        </p:nvSpPr>
        <p:spPr>
          <a:xfrm>
            <a:off x="9753600" y="5636445"/>
            <a:ext cx="7105650" cy="1905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7" name="Text 15"/>
          <p:cNvSpPr/>
          <p:nvPr/>
        </p:nvSpPr>
        <p:spPr>
          <a:xfrm>
            <a:off x="9753600" y="6100205"/>
            <a:ext cx="487680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100 personas × $3,000 × 1% por nivel</a:t>
            </a:r>
            <a:endParaRPr lang="es-MX" sz="2550" noProof="0" dirty="0"/>
          </a:p>
        </p:txBody>
      </p:sp>
      <p:sp>
        <p:nvSpPr>
          <p:cNvPr id="18" name="Text 16"/>
          <p:cNvSpPr/>
          <p:nvPr/>
        </p:nvSpPr>
        <p:spPr>
          <a:xfrm>
            <a:off x="9753600" y="7002661"/>
            <a:ext cx="7816215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9012"/>
              </a:lnSpc>
              <a:buNone/>
            </a:pPr>
            <a:r>
              <a:rPr lang="es-MX" sz="4800" b="1" kern="0" spc="-144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= $3,000 / mes</a:t>
            </a:r>
            <a:endParaRPr lang="es-MX" sz="4800" noProof="0" dirty="0"/>
          </a:p>
        </p:txBody>
      </p:sp>
      <p:sp>
        <p:nvSpPr>
          <p:cNvPr id="19" name="Text 17"/>
          <p:cNvSpPr/>
          <p:nvPr/>
        </p:nvSpPr>
        <p:spPr>
          <a:xfrm>
            <a:off x="990600" y="8450461"/>
            <a:ext cx="8162544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>
                <a:solidFill>
                  <a:srgbClr val="5E6F6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*Ejemplo ilustrativo, no es garantía de ingresos: lo que ganas depende de las compras reales de tu red.</a:t>
            </a:r>
            <a:endParaRPr lang="es-MX" sz="1875" noProof="0" dirty="0"/>
          </a:p>
        </p:txBody>
      </p:sp>
      <p:sp>
        <p:nvSpPr>
          <p:cNvPr id="20" name="Text 18"/>
          <p:cNvSpPr/>
          <p:nvPr/>
        </p:nvSpPr>
        <p:spPr>
          <a:xfrm>
            <a:off x="9372600" y="8450461"/>
            <a:ext cx="8162544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>
                <a:solidFill>
                  <a:srgbClr val="5E6F6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*Las comisiones de red se pagan cada quincena, los días 10 y 25, con el ISR ya retenido.</a:t>
            </a:r>
            <a:endParaRPr lang="es-MX" sz="1875" noProof="0" dirty="0"/>
          </a:p>
        </p:txBody>
      </p:sp>
      <p:sp>
        <p:nvSpPr>
          <p:cNvPr id="22" name="Text 20"/>
          <p:cNvSpPr/>
          <p:nvPr/>
        </p:nvSpPr>
        <p:spPr>
          <a:xfrm>
            <a:off x="17004506" y="9515475"/>
            <a:ext cx="369094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s-MX" sz="1500" noProof="0" dirty="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60E76DC0-7866-BC70-9EED-31E8FC1AF903}"/>
              </a:ext>
            </a:extLst>
          </p:cNvPr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009803">
                  <a:alpha val="20000"/>
                </a:srgbClr>
              </a:gs>
              <a:gs pos="60000">
                <a:srgbClr val="009803">
                  <a:alpha val="0"/>
                </a:srgbClr>
              </a:gs>
            </a:gsLst>
            <a:path path="circle">
              <a:fillToRect l="15000" t="90000" r="85000" b="1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Shape 1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4" name="Text 2"/>
          <p:cNvSpPr/>
          <p:nvPr/>
        </p:nvSpPr>
        <p:spPr>
          <a:xfrm>
            <a:off x="1695450" y="800100"/>
            <a:ext cx="38411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 — REGLAS DEL JUEGO</a:t>
            </a:r>
            <a:endParaRPr lang="es-MX" sz="1650" noProof="0" dirty="0"/>
          </a:p>
        </p:txBody>
      </p:sp>
      <p:sp>
        <p:nvSpPr>
          <p:cNvPr id="5" name="Text 3"/>
          <p:cNvSpPr/>
          <p:nvPr/>
        </p:nvSpPr>
        <p:spPr>
          <a:xfrm>
            <a:off x="990600" y="1428750"/>
            <a:ext cx="17937480" cy="81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792"/>
              </a:lnSpc>
              <a:buNone/>
            </a:pPr>
            <a:r>
              <a:rPr lang="es-MX" sz="6000" b="1" kern="0" spc="-18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Condiciones importantes</a:t>
            </a:r>
            <a:endParaRPr lang="es-MX" sz="6000" noProof="0" dirty="0"/>
          </a:p>
        </p:txBody>
      </p:sp>
      <p:sp>
        <p:nvSpPr>
          <p:cNvPr id="6" name="Shape 4"/>
          <p:cNvSpPr/>
          <p:nvPr/>
        </p:nvSpPr>
        <p:spPr>
          <a:xfrm>
            <a:off x="990600" y="3542407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7" name="Text 5"/>
          <p:cNvSpPr/>
          <p:nvPr/>
        </p:nvSpPr>
        <p:spPr>
          <a:xfrm>
            <a:off x="1371600" y="3904357"/>
            <a:ext cx="425053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s-MX" sz="2550" noProof="0" dirty="0"/>
          </a:p>
        </p:txBody>
      </p:sp>
      <p:sp>
        <p:nvSpPr>
          <p:cNvPr id="8" name="Text 6"/>
          <p:cNvSpPr/>
          <p:nvPr/>
        </p:nvSpPr>
        <p:spPr>
          <a:xfrm>
            <a:off x="2006203" y="3904357"/>
            <a:ext cx="6812340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Sin consumo mínimo: 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 hay cuota, compra mínima ni requisito para recibir puntos.</a:t>
            </a:r>
            <a:endParaRPr lang="es-MX" sz="2400" noProof="0" dirty="0"/>
          </a:p>
        </p:txBody>
      </p:sp>
      <p:sp>
        <p:nvSpPr>
          <p:cNvPr id="9" name="Shape 7"/>
          <p:cNvSpPr/>
          <p:nvPr/>
        </p:nvSpPr>
        <p:spPr>
          <a:xfrm>
            <a:off x="9286875" y="3542407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9667875" y="3904357"/>
            <a:ext cx="485329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s-MX" sz="2550" noProof="0" dirty="0"/>
          </a:p>
        </p:txBody>
      </p:sp>
      <p:sp>
        <p:nvSpPr>
          <p:cNvPr id="11" name="Text 9"/>
          <p:cNvSpPr/>
          <p:nvPr/>
        </p:nvSpPr>
        <p:spPr>
          <a:xfrm>
            <a:off x="10362754" y="3904357"/>
            <a:ext cx="6750256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Todo se calcula en puntos: </a:t>
            </a: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punto = 1 peso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, liberados 14 días después de cada compra.</a:t>
            </a:r>
            <a:endParaRPr lang="es-MX" sz="2400" noProof="0" dirty="0"/>
          </a:p>
        </p:txBody>
      </p:sp>
      <p:sp>
        <p:nvSpPr>
          <p:cNvPr id="12" name="Shape 10"/>
          <p:cNvSpPr/>
          <p:nvPr/>
        </p:nvSpPr>
        <p:spPr>
          <a:xfrm>
            <a:off x="990600" y="5374779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3" name="Text 11"/>
          <p:cNvSpPr/>
          <p:nvPr/>
        </p:nvSpPr>
        <p:spPr>
          <a:xfrm>
            <a:off x="1371600" y="5736729"/>
            <a:ext cx="482352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s-MX" sz="2550" noProof="0" dirty="0"/>
          </a:p>
        </p:txBody>
      </p:sp>
      <p:sp>
        <p:nvSpPr>
          <p:cNvPr id="14" name="Text 12"/>
          <p:cNvSpPr/>
          <p:nvPr/>
        </p:nvSpPr>
        <p:spPr>
          <a:xfrm>
            <a:off x="2006203" y="5736729"/>
            <a:ext cx="6812340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Retira a tu banco desde </a:t>
            </a: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$500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; dentro de LIMAS usas tu saldo sin mínimo.</a:t>
            </a:r>
            <a:endParaRPr lang="es-MX" sz="2400" noProof="0" dirty="0"/>
          </a:p>
        </p:txBody>
      </p:sp>
      <p:sp>
        <p:nvSpPr>
          <p:cNvPr id="15" name="Shape 13"/>
          <p:cNvSpPr/>
          <p:nvPr/>
        </p:nvSpPr>
        <p:spPr>
          <a:xfrm>
            <a:off x="9286875" y="5374779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6" name="Text 14"/>
          <p:cNvSpPr/>
          <p:nvPr/>
        </p:nvSpPr>
        <p:spPr>
          <a:xfrm>
            <a:off x="9667875" y="5736729"/>
            <a:ext cx="495300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s-MX" sz="2550" noProof="0" dirty="0"/>
          </a:p>
        </p:txBody>
      </p:sp>
      <p:sp>
        <p:nvSpPr>
          <p:cNvPr id="17" name="Text 15"/>
          <p:cNvSpPr/>
          <p:nvPr/>
        </p:nvSpPr>
        <p:spPr>
          <a:xfrm>
            <a:off x="10372725" y="5736729"/>
            <a:ext cx="6739985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Las comisiones de red se pagan los días </a:t>
            </a: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 y 25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, con el ISR ya retenido.</a:t>
            </a:r>
            <a:endParaRPr lang="es-MX" sz="2400" noProof="0" dirty="0"/>
          </a:p>
        </p:txBody>
      </p:sp>
      <p:sp>
        <p:nvSpPr>
          <p:cNvPr id="18" name="Shape 16"/>
          <p:cNvSpPr/>
          <p:nvPr/>
        </p:nvSpPr>
        <p:spPr>
          <a:xfrm>
            <a:off x="990600" y="8219777"/>
            <a:ext cx="57150" cy="838498"/>
          </a:xfrm>
          <a:prstGeom prst="rect">
            <a:avLst/>
          </a:prstGeom>
          <a:solidFill>
            <a:srgbClr val="A8FF00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9" name="Text 17"/>
          <p:cNvSpPr/>
          <p:nvPr/>
        </p:nvSpPr>
        <p:spPr>
          <a:xfrm>
            <a:off x="1390650" y="8219777"/>
            <a:ext cx="13735050" cy="8765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872"/>
              </a:lnSpc>
              <a:buNone/>
            </a:pPr>
            <a:r>
              <a:rPr lang="es-MX" sz="2325" noProof="0" dirty="0">
                <a:solidFill>
                  <a:srgbClr val="D6E4D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plan de comisiones de LIMAS está diseñado para incentivar tanto el consumo como la expansión de la red, creando un círculo virtuoso que beneficia a todos los participantes del ecosistema.</a:t>
            </a:r>
            <a:endParaRPr lang="es-MX" sz="2325" noProof="0" dirty="0"/>
          </a:p>
        </p:txBody>
      </p:sp>
      <p:sp>
        <p:nvSpPr>
          <p:cNvPr id="21" name="Text 19"/>
          <p:cNvSpPr/>
          <p:nvPr/>
        </p:nvSpPr>
        <p:spPr>
          <a:xfrm>
            <a:off x="17004506" y="9439275"/>
            <a:ext cx="369094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s-MX" sz="1500" noProof="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8902833-98CE-B1EE-00E6-B162E68200A4}"/>
              </a:ext>
            </a:extLst>
          </p:cNvPr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763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762000"/>
            <a:ext cx="366074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 — DÓNDE USARLO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295400"/>
            <a:ext cx="9764211" cy="756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161"/>
              </a:lnSpc>
              <a:buNone/>
            </a:pPr>
            <a:r>
              <a:rPr lang="es-MX" sz="5550" b="1" kern="0" spc="-166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Puntos de Consumo afiliados</a:t>
            </a:r>
            <a:endParaRPr lang="es-MX" sz="5550" noProof="0" dirty="0"/>
          </a:p>
        </p:txBody>
      </p:sp>
      <p:sp>
        <p:nvSpPr>
          <p:cNvPr id="5" name="Text 3"/>
          <p:cNvSpPr/>
          <p:nvPr/>
        </p:nvSpPr>
        <p:spPr>
          <a:xfrm>
            <a:off x="12915900" y="1014115"/>
            <a:ext cx="4512945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Refaccionarias, estéticas, panaderías, talleres, viveros y servicios: negocios de barrio que ya reciben clientes por la red.</a:t>
            </a:r>
            <a:endParaRPr lang="es-MX" sz="1875" noProof="0" dirty="0"/>
          </a:p>
        </p:txBody>
      </p:sp>
      <p:sp>
        <p:nvSpPr>
          <p:cNvPr id="6" name="Shape 4"/>
          <p:cNvSpPr/>
          <p:nvPr/>
        </p:nvSpPr>
        <p:spPr>
          <a:xfrm>
            <a:off x="990600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 t="4714" b="4714"/>
          <a:stretch/>
        </p:blipFill>
        <p:spPr>
          <a:xfrm>
            <a:off x="990600" y="2452390"/>
            <a:ext cx="2574875" cy="11239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23950" y="370969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DIRESA Refaccionaria</a:t>
            </a:r>
            <a:endParaRPr lang="es-MX" sz="1800" noProof="0" dirty="0"/>
          </a:p>
        </p:txBody>
      </p:sp>
      <p:sp>
        <p:nvSpPr>
          <p:cNvPr id="9" name="Shape 6"/>
          <p:cNvSpPr/>
          <p:nvPr/>
        </p:nvSpPr>
        <p:spPr>
          <a:xfrm>
            <a:off x="3736925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rcRect t="5421" b="5421"/>
          <a:stretch/>
        </p:blipFill>
        <p:spPr>
          <a:xfrm>
            <a:off x="3736925" y="2452390"/>
            <a:ext cx="2574875" cy="11239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870275" y="370969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EnKasa</a:t>
            </a: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Detalles para el Hogar</a:t>
            </a:r>
            <a:endParaRPr lang="es-MX" sz="1800" noProof="0" dirty="0"/>
          </a:p>
        </p:txBody>
      </p:sp>
      <p:sp>
        <p:nvSpPr>
          <p:cNvPr id="12" name="Shape 8"/>
          <p:cNvSpPr/>
          <p:nvPr/>
        </p:nvSpPr>
        <p:spPr>
          <a:xfrm>
            <a:off x="6483251" y="245239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rcRect t="4782" b="4782"/>
          <a:stretch/>
        </p:blipFill>
        <p:spPr>
          <a:xfrm>
            <a:off x="6483251" y="2452390"/>
            <a:ext cx="2575024" cy="11239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616601" y="3709690"/>
            <a:ext cx="2385575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Ajonjolí Panadería y Más</a:t>
            </a:r>
            <a:endParaRPr lang="es-MX" sz="1800" noProof="0" dirty="0"/>
          </a:p>
        </p:txBody>
      </p:sp>
      <p:sp>
        <p:nvSpPr>
          <p:cNvPr id="15" name="Shape 10"/>
          <p:cNvSpPr/>
          <p:nvPr/>
        </p:nvSpPr>
        <p:spPr>
          <a:xfrm>
            <a:off x="9229725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rcRect t="5315" b="5315"/>
          <a:stretch/>
        </p:blipFill>
        <p:spPr>
          <a:xfrm>
            <a:off x="9229725" y="2452390"/>
            <a:ext cx="2574875" cy="11239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363075" y="370969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Estética BEBMA</a:t>
            </a:r>
            <a:endParaRPr lang="es-MX" sz="1800" noProof="0" dirty="0"/>
          </a:p>
        </p:txBody>
      </p:sp>
      <p:sp>
        <p:nvSpPr>
          <p:cNvPr id="18" name="Shape 12"/>
          <p:cNvSpPr/>
          <p:nvPr/>
        </p:nvSpPr>
        <p:spPr>
          <a:xfrm>
            <a:off x="11976050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rcRect t="5630" b="5630"/>
          <a:stretch/>
        </p:blipFill>
        <p:spPr>
          <a:xfrm>
            <a:off x="11976050" y="2452390"/>
            <a:ext cx="2574875" cy="112395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2109400" y="370969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Carrillo Videojuegos</a:t>
            </a:r>
            <a:endParaRPr lang="es-MX" sz="1800" noProof="0" dirty="0"/>
          </a:p>
        </p:txBody>
      </p:sp>
      <p:sp>
        <p:nvSpPr>
          <p:cNvPr id="21" name="Shape 14"/>
          <p:cNvSpPr/>
          <p:nvPr/>
        </p:nvSpPr>
        <p:spPr>
          <a:xfrm>
            <a:off x="14722376" y="245239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rcRect t="4976" b="4976"/>
          <a:stretch/>
        </p:blipFill>
        <p:spPr>
          <a:xfrm>
            <a:off x="14722376" y="2452390"/>
            <a:ext cx="2575024" cy="112395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4855726" y="3709690"/>
            <a:ext cx="2385575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Carrillo Novedades Electrónicas</a:t>
            </a:r>
            <a:endParaRPr lang="es-MX" sz="1800" noProof="0" dirty="0"/>
          </a:p>
        </p:txBody>
      </p:sp>
      <p:sp>
        <p:nvSpPr>
          <p:cNvPr id="24" name="Shape 16"/>
          <p:cNvSpPr/>
          <p:nvPr/>
        </p:nvSpPr>
        <p:spPr>
          <a:xfrm>
            <a:off x="990600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rcRect t="4844" b="4844"/>
          <a:stretch/>
        </p:blipFill>
        <p:spPr>
          <a:xfrm>
            <a:off x="990600" y="4610100"/>
            <a:ext cx="2574875" cy="112395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123950" y="586740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KCH Servicios Integrales</a:t>
            </a:r>
            <a:endParaRPr lang="es-MX" sz="1800" noProof="0" dirty="0"/>
          </a:p>
        </p:txBody>
      </p:sp>
      <p:sp>
        <p:nvSpPr>
          <p:cNvPr id="27" name="Shape 18"/>
          <p:cNvSpPr/>
          <p:nvPr/>
        </p:nvSpPr>
        <p:spPr>
          <a:xfrm>
            <a:off x="3736925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10"/>
          <a:srcRect t="19206" b="19206"/>
          <a:stretch/>
        </p:blipFill>
        <p:spPr>
          <a:xfrm>
            <a:off x="3736925" y="4610100"/>
            <a:ext cx="2574875" cy="1123950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3870275" y="586740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Soto Servicio Automotriz</a:t>
            </a:r>
            <a:endParaRPr lang="es-MX" sz="1800" noProof="0" dirty="0"/>
          </a:p>
        </p:txBody>
      </p:sp>
      <p:sp>
        <p:nvSpPr>
          <p:cNvPr id="30" name="Shape 20"/>
          <p:cNvSpPr/>
          <p:nvPr/>
        </p:nvSpPr>
        <p:spPr>
          <a:xfrm>
            <a:off x="6483251" y="461010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11"/>
          <a:srcRect t="4944" b="4944"/>
          <a:stretch/>
        </p:blipFill>
        <p:spPr>
          <a:xfrm>
            <a:off x="6483251" y="4610100"/>
            <a:ext cx="2575024" cy="112395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6616601" y="5867400"/>
            <a:ext cx="2385575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Chocolatería Lety</a:t>
            </a:r>
            <a:endParaRPr lang="es-MX" sz="1800" noProof="0" dirty="0"/>
          </a:p>
        </p:txBody>
      </p:sp>
      <p:sp>
        <p:nvSpPr>
          <p:cNvPr id="33" name="Shape 22"/>
          <p:cNvSpPr/>
          <p:nvPr/>
        </p:nvSpPr>
        <p:spPr>
          <a:xfrm>
            <a:off x="9229725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12"/>
          <a:srcRect t="5484" b="5484"/>
          <a:stretch/>
        </p:blipFill>
        <p:spPr>
          <a:xfrm>
            <a:off x="9229725" y="4610100"/>
            <a:ext cx="2574875" cy="1123950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9363075" y="586740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Jardín</a:t>
            </a:r>
            <a:endParaRPr lang="es-MX" sz="1800" noProof="0" dirty="0"/>
          </a:p>
        </p:txBody>
      </p:sp>
      <p:sp>
        <p:nvSpPr>
          <p:cNvPr id="36" name="Shape 24"/>
          <p:cNvSpPr/>
          <p:nvPr/>
        </p:nvSpPr>
        <p:spPr>
          <a:xfrm>
            <a:off x="11976050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37" name="Image 10" descr="preencoded.png"/>
          <p:cNvPicPr>
            <a:picLocks noChangeAspect="1"/>
          </p:cNvPicPr>
          <p:nvPr/>
        </p:nvPicPr>
        <p:blipFill>
          <a:blip r:embed="rId13"/>
          <a:srcRect t="5230" b="5230"/>
          <a:stretch/>
        </p:blipFill>
        <p:spPr>
          <a:xfrm>
            <a:off x="11976050" y="4610100"/>
            <a:ext cx="2574875" cy="1123950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12109400" y="586740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Lúa Piercings </a:t>
            </a: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Trendy</a:t>
            </a:r>
            <a:endParaRPr lang="es-MX" sz="1800" noProof="0" dirty="0"/>
          </a:p>
        </p:txBody>
      </p:sp>
      <p:sp>
        <p:nvSpPr>
          <p:cNvPr id="39" name="Shape 26"/>
          <p:cNvSpPr/>
          <p:nvPr/>
        </p:nvSpPr>
        <p:spPr>
          <a:xfrm>
            <a:off x="14722376" y="461010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14"/>
          <a:srcRect t="5360" b="5360"/>
          <a:stretch/>
        </p:blipFill>
        <p:spPr>
          <a:xfrm>
            <a:off x="14722376" y="4610100"/>
            <a:ext cx="2575024" cy="112395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14855726" y="5867400"/>
            <a:ext cx="2385575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RUAH-IMA</a:t>
            </a:r>
            <a:endParaRPr lang="es-MX" sz="1800" noProof="0" dirty="0"/>
          </a:p>
        </p:txBody>
      </p:sp>
      <p:sp>
        <p:nvSpPr>
          <p:cNvPr id="42" name="Shape 28"/>
          <p:cNvSpPr/>
          <p:nvPr/>
        </p:nvSpPr>
        <p:spPr>
          <a:xfrm>
            <a:off x="990600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3" name="Image 12" descr="preencoded.png"/>
          <p:cNvPicPr>
            <a:picLocks noChangeAspect="1"/>
          </p:cNvPicPr>
          <p:nvPr/>
        </p:nvPicPr>
        <p:blipFill>
          <a:blip r:embed="rId15"/>
          <a:srcRect t="5262" b="5262"/>
          <a:stretch/>
        </p:blipFill>
        <p:spPr>
          <a:xfrm>
            <a:off x="990600" y="6767810"/>
            <a:ext cx="2574875" cy="1123950"/>
          </a:xfrm>
          <a:prstGeom prst="rect">
            <a:avLst/>
          </a:prstGeom>
        </p:spPr>
      </p:pic>
      <p:sp>
        <p:nvSpPr>
          <p:cNvPr id="44" name="Text 29"/>
          <p:cNvSpPr/>
          <p:nvPr/>
        </p:nvSpPr>
        <p:spPr>
          <a:xfrm>
            <a:off x="1123950" y="802511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Multi-Productos </a:t>
            </a: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Plennia</a:t>
            </a:r>
            <a:endParaRPr lang="es-MX" sz="1800" noProof="0" dirty="0"/>
          </a:p>
        </p:txBody>
      </p:sp>
      <p:sp>
        <p:nvSpPr>
          <p:cNvPr id="45" name="Shape 30"/>
          <p:cNvSpPr/>
          <p:nvPr/>
        </p:nvSpPr>
        <p:spPr>
          <a:xfrm>
            <a:off x="3736925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6" name="Image 13" descr="preencoded.png"/>
          <p:cNvPicPr>
            <a:picLocks noChangeAspect="1"/>
          </p:cNvPicPr>
          <p:nvPr/>
        </p:nvPicPr>
        <p:blipFill>
          <a:blip r:embed="rId16"/>
          <a:srcRect t="6349" b="6349"/>
          <a:stretch/>
        </p:blipFill>
        <p:spPr>
          <a:xfrm>
            <a:off x="3736925" y="6767810"/>
            <a:ext cx="2574875" cy="1123950"/>
          </a:xfrm>
          <a:prstGeom prst="rect">
            <a:avLst/>
          </a:prstGeom>
        </p:spPr>
      </p:pic>
      <p:sp>
        <p:nvSpPr>
          <p:cNvPr id="47" name="Text 31"/>
          <p:cNvSpPr/>
          <p:nvPr/>
        </p:nvSpPr>
        <p:spPr>
          <a:xfrm>
            <a:off x="3870275" y="802511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 Natura</a:t>
            </a:r>
            <a:endParaRPr lang="es-MX" sz="1800" noProof="0" dirty="0"/>
          </a:p>
        </p:txBody>
      </p:sp>
      <p:sp>
        <p:nvSpPr>
          <p:cNvPr id="48" name="Shape 32"/>
          <p:cNvSpPr/>
          <p:nvPr/>
        </p:nvSpPr>
        <p:spPr>
          <a:xfrm>
            <a:off x="6483251" y="676781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9" name="Image 14" descr="preencoded.png"/>
          <p:cNvPicPr>
            <a:picLocks noChangeAspect="1"/>
          </p:cNvPicPr>
          <p:nvPr/>
        </p:nvPicPr>
        <p:blipFill>
          <a:blip r:embed="rId17"/>
          <a:srcRect t="5915" b="5915"/>
          <a:stretch/>
        </p:blipFill>
        <p:spPr>
          <a:xfrm>
            <a:off x="6483251" y="6767810"/>
            <a:ext cx="2575024" cy="1123950"/>
          </a:xfrm>
          <a:prstGeom prst="rect">
            <a:avLst/>
          </a:prstGeom>
        </p:spPr>
      </p:pic>
      <p:sp>
        <p:nvSpPr>
          <p:cNvPr id="50" name="Text 33"/>
          <p:cNvSpPr/>
          <p:nvPr/>
        </p:nvSpPr>
        <p:spPr>
          <a:xfrm>
            <a:off x="6616601" y="8025110"/>
            <a:ext cx="2385575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Finca Madero</a:t>
            </a:r>
            <a:endParaRPr lang="es-MX" sz="1800" noProof="0" dirty="0"/>
          </a:p>
        </p:txBody>
      </p:sp>
      <p:sp>
        <p:nvSpPr>
          <p:cNvPr id="51" name="Shape 34"/>
          <p:cNvSpPr/>
          <p:nvPr/>
        </p:nvSpPr>
        <p:spPr>
          <a:xfrm>
            <a:off x="9229725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52" name="Image 15" descr="preencoded.png"/>
          <p:cNvPicPr>
            <a:picLocks noChangeAspect="1"/>
          </p:cNvPicPr>
          <p:nvPr/>
        </p:nvPicPr>
        <p:blipFill>
          <a:blip r:embed="rId18"/>
          <a:srcRect t="6349" b="6349"/>
          <a:stretch/>
        </p:blipFill>
        <p:spPr>
          <a:xfrm>
            <a:off x="9229725" y="6767810"/>
            <a:ext cx="2574875" cy="1123950"/>
          </a:xfrm>
          <a:prstGeom prst="rect">
            <a:avLst/>
          </a:prstGeom>
        </p:spPr>
      </p:pic>
      <p:sp>
        <p:nvSpPr>
          <p:cNvPr id="53" name="Text 35"/>
          <p:cNvSpPr/>
          <p:nvPr/>
        </p:nvSpPr>
        <p:spPr>
          <a:xfrm>
            <a:off x="9363075" y="802511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Antakarana</a:t>
            </a: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NN </a:t>
            </a: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</a:t>
            </a:r>
            <a:endParaRPr lang="es-MX" sz="1800" noProof="0" dirty="0"/>
          </a:p>
        </p:txBody>
      </p:sp>
      <p:sp>
        <p:nvSpPr>
          <p:cNvPr id="54" name="Shape 36"/>
          <p:cNvSpPr/>
          <p:nvPr/>
        </p:nvSpPr>
        <p:spPr>
          <a:xfrm>
            <a:off x="11976050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55" name="Image 16" descr="preencoded.png"/>
          <p:cNvPicPr>
            <a:picLocks noChangeAspect="1"/>
          </p:cNvPicPr>
          <p:nvPr/>
        </p:nvPicPr>
        <p:blipFill>
          <a:blip r:embed="rId19"/>
          <a:srcRect t="5609" b="5609"/>
          <a:stretch/>
        </p:blipFill>
        <p:spPr>
          <a:xfrm>
            <a:off x="11976050" y="6767810"/>
            <a:ext cx="2574875" cy="1123950"/>
          </a:xfrm>
          <a:prstGeom prst="rect">
            <a:avLst/>
          </a:prstGeom>
        </p:spPr>
      </p:pic>
      <p:sp>
        <p:nvSpPr>
          <p:cNvPr id="56" name="Text 37"/>
          <p:cNvSpPr/>
          <p:nvPr/>
        </p:nvSpPr>
        <p:spPr>
          <a:xfrm>
            <a:off x="12109400" y="802511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Ruta Conectada</a:t>
            </a:r>
            <a:endParaRPr lang="es-MX" sz="1800" noProof="0" dirty="0"/>
          </a:p>
        </p:txBody>
      </p:sp>
      <p:sp>
        <p:nvSpPr>
          <p:cNvPr id="57" name="Shape 38"/>
          <p:cNvSpPr/>
          <p:nvPr/>
        </p:nvSpPr>
        <p:spPr>
          <a:xfrm>
            <a:off x="14722376" y="6767810"/>
            <a:ext cx="2575024" cy="1986260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58" name="Text 39"/>
          <p:cNvSpPr/>
          <p:nvPr/>
        </p:nvSpPr>
        <p:spPr>
          <a:xfrm>
            <a:off x="14931926" y="7229475"/>
            <a:ext cx="2371517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167"/>
              </a:lnSpc>
              <a:buNone/>
            </a:pPr>
            <a:r>
              <a:rPr lang="es-MX" sz="2850" b="1" kern="0" spc="-57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+ tu</a:t>
            </a:r>
            <a:endParaRPr lang="es-MX" sz="2850" noProof="0" dirty="0"/>
          </a:p>
        </p:txBody>
      </p:sp>
      <p:sp>
        <p:nvSpPr>
          <p:cNvPr id="59" name="Text 40"/>
          <p:cNvSpPr/>
          <p:nvPr/>
        </p:nvSpPr>
        <p:spPr>
          <a:xfrm>
            <a:off x="14931926" y="7667625"/>
            <a:ext cx="2371517" cy="300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s-MX" sz="1800" b="1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negocio</a:t>
            </a:r>
            <a:endParaRPr lang="es-MX" sz="1800" noProof="0" dirty="0"/>
          </a:p>
        </p:txBody>
      </p:sp>
      <p:sp>
        <p:nvSpPr>
          <p:cNvPr id="60" name="Text 41"/>
          <p:cNvSpPr/>
          <p:nvPr/>
        </p:nvSpPr>
        <p:spPr>
          <a:xfrm>
            <a:off x="14931926" y="8006655"/>
            <a:ext cx="237151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s-MX" sz="1800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Registro gratuito</a:t>
            </a:r>
            <a:endParaRPr lang="es-MX" sz="1800" noProof="0" dirty="0"/>
          </a:p>
        </p:txBody>
      </p:sp>
      <p:sp>
        <p:nvSpPr>
          <p:cNvPr id="62" name="Text 43"/>
          <p:cNvSpPr/>
          <p:nvPr/>
        </p:nvSpPr>
        <p:spPr>
          <a:xfrm>
            <a:off x="17043946" y="9515475"/>
            <a:ext cx="329654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s-MX" sz="1500" noProof="0" dirty="0"/>
          </a:p>
        </p:txBody>
      </p:sp>
      <p:sp>
        <p:nvSpPr>
          <p:cNvPr id="64" name="Text 23">
            <a:extLst>
              <a:ext uri="{FF2B5EF4-FFF2-40B4-BE49-F238E27FC236}">
                <a16:creationId xmlns:a16="http://schemas.microsoft.com/office/drawing/2014/main" id="{EE4E06AE-8D67-F8C0-2617-0B82E987109D}"/>
              </a:ext>
            </a:extLst>
          </p:cNvPr>
          <p:cNvSpPr/>
          <p:nvPr/>
        </p:nvSpPr>
        <p:spPr>
          <a:xfrm>
            <a:off x="990600" y="9401174"/>
            <a:ext cx="4650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  <a:endParaRPr lang="es-MX" sz="1600" noProof="0" dirty="0">
              <a:solidFill>
                <a:srgbClr val="8A9C8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905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00D11B">
                  <a:alpha val="24000"/>
                </a:srgbClr>
              </a:gs>
              <a:gs pos="62000">
                <a:srgbClr val="00D11B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990600" y="952500"/>
            <a:ext cx="15304770" cy="21638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895"/>
              </a:lnSpc>
              <a:buNone/>
            </a:pPr>
            <a:r>
              <a:rPr lang="es-MX" sz="4500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“En </a:t>
            </a:r>
            <a:r>
              <a:rPr lang="es-MX" sz="4500" b="1" kern="0" spc="-90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 </a:t>
            </a:r>
            <a:r>
              <a:rPr lang="es-MX" sz="4500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, servimos a los que buscan oportunidades de negocio, detectamos dónde fluye el dinero y nos posicionamos en el flujo para </a:t>
            </a:r>
            <a:r>
              <a:rPr lang="es-MX" sz="4500" b="1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construir una marca sólida</a:t>
            </a:r>
            <a:r>
              <a:rPr lang="es-MX" sz="4500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”</a:t>
            </a:r>
            <a:endParaRPr lang="es-MX" sz="4500" noProof="0" dirty="0"/>
          </a:p>
        </p:txBody>
      </p:sp>
      <p:sp>
        <p:nvSpPr>
          <p:cNvPr id="4" name="Shape 2"/>
          <p:cNvSpPr/>
          <p:nvPr/>
        </p:nvSpPr>
        <p:spPr>
          <a:xfrm>
            <a:off x="990600" y="3611612"/>
            <a:ext cx="5181600" cy="2557909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5" name="Text 3"/>
          <p:cNvSpPr/>
          <p:nvPr/>
        </p:nvSpPr>
        <p:spPr>
          <a:xfrm>
            <a:off x="1428750" y="4030712"/>
            <a:ext cx="473583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1</a:t>
            </a:r>
            <a:endParaRPr lang="es-MX" sz="1725" noProof="0" dirty="0"/>
          </a:p>
        </p:txBody>
      </p:sp>
      <p:sp>
        <p:nvSpPr>
          <p:cNvPr id="6" name="Text 4"/>
          <p:cNvSpPr/>
          <p:nvPr/>
        </p:nvSpPr>
        <p:spPr>
          <a:xfrm>
            <a:off x="1428750" y="4459337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Regístrate gratis</a:t>
            </a:r>
            <a:endParaRPr lang="es-MX" sz="3150" noProof="0" dirty="0"/>
          </a:p>
        </p:txBody>
      </p:sp>
      <p:sp>
        <p:nvSpPr>
          <p:cNvPr id="7" name="Text 5"/>
          <p:cNvSpPr/>
          <p:nvPr/>
        </p:nvSpPr>
        <p:spPr>
          <a:xfrm>
            <a:off x="1428750" y="5043785"/>
            <a:ext cx="443445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64"/>
              </a:lnSpc>
              <a:buNone/>
            </a:pPr>
            <a:r>
              <a:rPr lang="es-MX" sz="1950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Desde la app. Sin cuota, sin inversión.</a:t>
            </a:r>
            <a:endParaRPr lang="es-MX" sz="1950" noProof="0" dirty="0"/>
          </a:p>
        </p:txBody>
      </p:sp>
      <p:sp>
        <p:nvSpPr>
          <p:cNvPr id="8" name="Shape 6"/>
          <p:cNvSpPr/>
          <p:nvPr/>
        </p:nvSpPr>
        <p:spPr>
          <a:xfrm>
            <a:off x="6515100" y="3611612"/>
            <a:ext cx="5219700" cy="2557909"/>
          </a:xfrm>
          <a:prstGeom prst="rect">
            <a:avLst/>
          </a:prstGeom>
          <a:solidFill>
            <a:srgbClr val="FFFFFF">
              <a:alpha val="6000"/>
            </a:srgbClr>
          </a:solidFill>
          <a:ln w="19050">
            <a:solidFill>
              <a:srgbClr val="00D11B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9" name="Text 7"/>
          <p:cNvSpPr/>
          <p:nvPr/>
        </p:nvSpPr>
        <p:spPr>
          <a:xfrm>
            <a:off x="6972300" y="4049762"/>
            <a:ext cx="473583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2</a:t>
            </a:r>
            <a:endParaRPr lang="es-MX" sz="1725" noProof="0" dirty="0"/>
          </a:p>
        </p:txBody>
      </p:sp>
      <p:sp>
        <p:nvSpPr>
          <p:cNvPr id="10" name="Text 8"/>
          <p:cNvSpPr/>
          <p:nvPr/>
        </p:nvSpPr>
        <p:spPr>
          <a:xfrm>
            <a:off x="6972300" y="4478387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Usa el código</a:t>
            </a:r>
            <a:endParaRPr lang="es-MX" sz="3150" noProof="0" dirty="0"/>
          </a:p>
        </p:txBody>
      </p:sp>
      <p:sp>
        <p:nvSpPr>
          <p:cNvPr id="11" name="Text 9"/>
          <p:cNvSpPr/>
          <p:nvPr/>
        </p:nvSpPr>
        <p:spPr>
          <a:xfrm>
            <a:off x="6972300" y="5062835"/>
            <a:ext cx="4735830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endParaRPr lang="es-MX" sz="3300" noProof="0" dirty="0"/>
          </a:p>
        </p:txBody>
      </p:sp>
      <p:sp>
        <p:nvSpPr>
          <p:cNvPr id="12" name="Shape 10"/>
          <p:cNvSpPr/>
          <p:nvPr/>
        </p:nvSpPr>
        <p:spPr>
          <a:xfrm>
            <a:off x="12077700" y="3611612"/>
            <a:ext cx="5219700" cy="2557909"/>
          </a:xfrm>
          <a:prstGeom prst="rect">
            <a:avLst/>
          </a:prstGeom>
          <a:solidFill>
            <a:srgbClr val="FFFFFF">
              <a:alpha val="6000"/>
            </a:srgbClr>
          </a:solidFill>
          <a:ln w="19050">
            <a:solidFill>
              <a:srgbClr val="00D11B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3" name="Text 11"/>
          <p:cNvSpPr/>
          <p:nvPr/>
        </p:nvSpPr>
        <p:spPr>
          <a:xfrm>
            <a:off x="12534900" y="4049762"/>
            <a:ext cx="473583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3</a:t>
            </a:r>
            <a:endParaRPr lang="es-MX" sz="1725" noProof="0" dirty="0"/>
          </a:p>
        </p:txBody>
      </p:sp>
      <p:sp>
        <p:nvSpPr>
          <p:cNvPr id="14" name="Text 12"/>
          <p:cNvSpPr/>
          <p:nvPr/>
        </p:nvSpPr>
        <p:spPr>
          <a:xfrm>
            <a:off x="12534900" y="4478387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Empieza a consumir</a:t>
            </a:r>
            <a:endParaRPr lang="es-MX" sz="3150" noProof="0" dirty="0"/>
          </a:p>
        </p:txBody>
      </p:sp>
      <p:sp>
        <p:nvSpPr>
          <p:cNvPr id="15" name="Text 13"/>
          <p:cNvSpPr/>
          <p:nvPr/>
        </p:nvSpPr>
        <p:spPr>
          <a:xfrm>
            <a:off x="12534900" y="5062835"/>
            <a:ext cx="443445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64"/>
              </a:lnSpc>
              <a:buNone/>
            </a:pPr>
            <a:r>
              <a:rPr lang="es-MX" sz="195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primera compra en un Punto de Consumo ya genera </a:t>
            </a:r>
            <a:r>
              <a:rPr lang="es-MX" sz="1950" noProof="0" dirty="0" err="1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195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</a:t>
            </a:r>
            <a:endParaRPr lang="es-MX" sz="1950" noProof="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450" y="7934176"/>
            <a:ext cx="2857500" cy="1124099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981450" y="9267825"/>
            <a:ext cx="4954712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kern="0" spc="312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WHATSAPP (52) 492 290 4494</a:t>
            </a:r>
            <a:endParaRPr lang="es-MX" sz="1950" noProof="0" dirty="0"/>
          </a:p>
        </p:txBody>
      </p:sp>
      <p:sp>
        <p:nvSpPr>
          <p:cNvPr id="19" name="Shape 15"/>
          <p:cNvSpPr/>
          <p:nvPr/>
        </p:nvSpPr>
        <p:spPr>
          <a:xfrm>
            <a:off x="10224790" y="8152954"/>
            <a:ext cx="7072610" cy="1038671"/>
          </a:xfrm>
          <a:prstGeom prst="roundRect">
            <a:avLst>
              <a:gd name="adj" fmla="val 917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" name="Text 16"/>
          <p:cNvSpPr/>
          <p:nvPr/>
        </p:nvSpPr>
        <p:spPr>
          <a:xfrm>
            <a:off x="10472440" y="8538865"/>
            <a:ext cx="262494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264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DESCARGA LA APP</a:t>
            </a:r>
            <a:endParaRPr lang="es-MX" sz="1650" noProof="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9250" y="8343454"/>
            <a:ext cx="4000500" cy="657671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4937284" y="9401175"/>
            <a:ext cx="2596128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35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</a:t>
            </a:r>
            <a:endParaRPr lang="es-MX" sz="1950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9DD79D19-A097-69FD-7AB2-3E93AAF2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05" y="6979599"/>
            <a:ext cx="3118532" cy="3118532"/>
          </a:xfrm>
          <a:prstGeom prst="rect">
            <a:avLst/>
          </a:prstGeom>
        </p:spPr>
      </p:pic>
      <p:sp>
        <p:nvSpPr>
          <p:cNvPr id="23" name="Text 8">
            <a:extLst>
              <a:ext uri="{FF2B5EF4-FFF2-40B4-BE49-F238E27FC236}">
                <a16:creationId xmlns:a16="http://schemas.microsoft.com/office/drawing/2014/main" id="{8FB7AB9C-2B65-234B-18FA-793982AACA21}"/>
              </a:ext>
            </a:extLst>
          </p:cNvPr>
          <p:cNvSpPr/>
          <p:nvPr/>
        </p:nvSpPr>
        <p:spPr>
          <a:xfrm>
            <a:off x="6757035" y="6935615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Mercado Global de México</a:t>
            </a:r>
            <a:endParaRPr lang="es-MX" sz="315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1346</Words>
  <Application>Microsoft Office PowerPoint</Application>
  <PresentationFormat>Personalizado</PresentationFormat>
  <Paragraphs>232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Outfit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Maximo Soto</cp:lastModifiedBy>
  <cp:revision>2</cp:revision>
  <dcterms:created xsi:type="dcterms:W3CDTF">2026-08-01T19:44:48Z</dcterms:created>
  <dcterms:modified xsi:type="dcterms:W3CDTF">2026-10-25T01:39:35Z</dcterms:modified>
</cp:coreProperties>
</file>